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3"/>
  </p:notesMasterIdLst>
  <p:sldIdLst>
    <p:sldId id="256" r:id="rId2"/>
    <p:sldId id="1014" r:id="rId3"/>
    <p:sldId id="382" r:id="rId4"/>
    <p:sldId id="266" r:id="rId5"/>
    <p:sldId id="818" r:id="rId6"/>
    <p:sldId id="296" r:id="rId7"/>
    <p:sldId id="1015" r:id="rId8"/>
    <p:sldId id="282" r:id="rId9"/>
    <p:sldId id="946" r:id="rId10"/>
    <p:sldId id="1022" r:id="rId11"/>
    <p:sldId id="882" r:id="rId12"/>
    <p:sldId id="1017" r:id="rId13"/>
    <p:sldId id="779" r:id="rId14"/>
    <p:sldId id="1020" r:id="rId15"/>
    <p:sldId id="1018" r:id="rId16"/>
    <p:sldId id="1019" r:id="rId17"/>
    <p:sldId id="1021" r:id="rId18"/>
    <p:sldId id="289" r:id="rId19"/>
    <p:sldId id="1016" r:id="rId20"/>
    <p:sldId id="1012" r:id="rId21"/>
    <p:sldId id="101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41"/>
    <p:restoredTop sz="76367" autoAdjust="0"/>
  </p:normalViewPr>
  <p:slideViewPr>
    <p:cSldViewPr snapToGrid="0" snapToObjects="1">
      <p:cViewPr varScale="1">
        <p:scale>
          <a:sx n="66" d="100"/>
          <a:sy n="66" d="100"/>
        </p:scale>
        <p:origin x="1349"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F3A82-F637-1543-8C13-D12BDF0F499A}" type="datetimeFigureOut">
              <a:rPr lang="en-US" smtClean="0"/>
              <a:t>1/23/2023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67F53-BA33-7E40-958D-01A6607E9B7A}" type="slidenum">
              <a:rPr lang="en-US" smtClean="0"/>
              <a:t>‹#›</a:t>
            </a:fld>
            <a:endParaRPr lang="en-US"/>
          </a:p>
        </p:txBody>
      </p:sp>
    </p:spTree>
    <p:extLst>
      <p:ext uri="{BB962C8B-B14F-4D97-AF65-F5344CB8AC3E}">
        <p14:creationId xmlns:p14="http://schemas.microsoft.com/office/powerpoint/2010/main" val="4209515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Approximately 20 minutes is needed for this session.</a:t>
            </a:r>
          </a:p>
          <a:p>
            <a:endParaRPr lang="en-US" dirty="0"/>
          </a:p>
          <a:p>
            <a:r>
              <a:rPr lang="en-US" dirty="0"/>
              <a:t>Notes</a:t>
            </a:r>
            <a:r>
              <a:rPr lang="en-US" baseline="0" dirty="0"/>
              <a:t> are provided to help you lead the presentation.</a:t>
            </a:r>
          </a:p>
          <a:p>
            <a:r>
              <a:rPr lang="en-US" baseline="0" dirty="0"/>
              <a:t>Notes in italics are for your attention only.</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This bitesize parent session is designed as an introduction to Read Write Inc when you first implement the </a:t>
            </a:r>
            <a:r>
              <a:rPr lang="en-US" i="1" baseline="0" dirty="0" err="1"/>
              <a:t>programme</a:t>
            </a:r>
            <a:r>
              <a:rPr lang="en-US" i="1" baseline="0" dirty="0"/>
              <a:t> in your school and for parents of new YR children each September.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Use the other bitesize parent PPTs throughout the year to discuss and </a:t>
            </a:r>
            <a:r>
              <a:rPr lang="en-US" i="1" baseline="0" dirty="0" err="1"/>
              <a:t>practise</a:t>
            </a:r>
            <a:r>
              <a:rPr lang="en-US" i="1" baseline="0" dirty="0"/>
              <a:t> how they can help their child at home based on the child’s group.</a:t>
            </a:r>
          </a:p>
          <a:p>
            <a:endParaRPr lang="en-US" dirty="0"/>
          </a:p>
          <a:p>
            <a:r>
              <a:rPr lang="en-US" dirty="0"/>
              <a:t>Notes</a:t>
            </a:r>
            <a:r>
              <a:rPr lang="en-US" baseline="0" dirty="0"/>
              <a:t> are provided to help you lead the presentation.</a:t>
            </a:r>
          </a:p>
          <a:p>
            <a:r>
              <a:rPr lang="en-US" baseline="0" dirty="0"/>
              <a:t>Notes in italics are for your attention only.</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Provide copies of ‘Reading at Home Booklet 1 or 2’ from Oxford Owl.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Booklet 1 is sound groups and Ditty/ Red Groups and Booklet 2 for Green – Grey Storybooks.</a:t>
            </a:r>
            <a:endParaRPr lang="en-US"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a:t>
            </a:fld>
            <a:endParaRPr lang="en-US"/>
          </a:p>
        </p:txBody>
      </p:sp>
    </p:spTree>
    <p:extLst>
      <p:ext uri="{BB962C8B-B14F-4D97-AF65-F5344CB8AC3E}">
        <p14:creationId xmlns:p14="http://schemas.microsoft.com/office/powerpoint/2010/main" val="9721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sure every child learns to read in our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children need extra practice when learning to read so we teach these children one-to-one for ten minutes every day – on top of their group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make sure they ‘keep up’ from the beginning and don’t need ‘catch up’ later on.</a:t>
            </a:r>
          </a:p>
          <a:p>
            <a:endParaRPr lang="en-US" dirty="0"/>
          </a:p>
        </p:txBody>
      </p:sp>
      <p:sp>
        <p:nvSpPr>
          <p:cNvPr id="4" name="Slide Number Placeholder 3"/>
          <p:cNvSpPr>
            <a:spLocks noGrp="1"/>
          </p:cNvSpPr>
          <p:nvPr>
            <p:ph type="sldNum" sz="quarter" idx="10"/>
          </p:nvPr>
        </p:nvSpPr>
        <p:spPr/>
        <p:txBody>
          <a:bodyPr/>
          <a:lstStyle/>
          <a:p>
            <a:pPr>
              <a:defRPr/>
            </a:pPr>
            <a:fld id="{81A61AF0-59CC-4D82-B182-5DFC7F9ACF1F}" type="slidenum">
              <a:rPr lang="en-GB" smtClean="0"/>
              <a:pPr>
                <a:defRPr/>
              </a:pPr>
              <a:t>10</a:t>
            </a:fld>
            <a:endParaRPr lang="en-GB"/>
          </a:p>
        </p:txBody>
      </p:sp>
    </p:spTree>
    <p:extLst>
      <p:ext uri="{BB962C8B-B14F-4D97-AF65-F5344CB8AC3E}">
        <p14:creationId xmlns:p14="http://schemas.microsoft.com/office/powerpoint/2010/main" val="2985420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sure every child learns to read in our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children need extra practice when learning to read so we teach these children one-to-one for ten minutes every day – on top of their group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make sure they ‘keep up’ from the beginning and don’t need ‘catch up’ later on.</a:t>
            </a:r>
          </a:p>
          <a:p>
            <a:endParaRPr lang="en-US" dirty="0"/>
          </a:p>
        </p:txBody>
      </p:sp>
      <p:sp>
        <p:nvSpPr>
          <p:cNvPr id="4" name="Slide Number Placeholder 3"/>
          <p:cNvSpPr>
            <a:spLocks noGrp="1"/>
          </p:cNvSpPr>
          <p:nvPr>
            <p:ph type="sldNum" sz="quarter" idx="10"/>
          </p:nvPr>
        </p:nvSpPr>
        <p:spPr/>
        <p:txBody>
          <a:bodyPr/>
          <a:lstStyle/>
          <a:p>
            <a:pPr>
              <a:defRPr/>
            </a:pPr>
            <a:fld id="{81A61AF0-59CC-4D82-B182-5DFC7F9ACF1F}" type="slidenum">
              <a:rPr lang="en-GB" smtClean="0"/>
              <a:pPr>
                <a:defRPr/>
              </a:pPr>
              <a:t>11</a:t>
            </a:fld>
            <a:endParaRPr lang="en-GB"/>
          </a:p>
        </p:txBody>
      </p:sp>
    </p:spTree>
    <p:extLst>
      <p:ext uri="{BB962C8B-B14F-4D97-AF65-F5344CB8AC3E}">
        <p14:creationId xmlns:p14="http://schemas.microsoft.com/office/powerpoint/2010/main" val="236930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12</a:t>
            </a:fld>
            <a:endParaRPr lang="en-GB"/>
          </a:p>
        </p:txBody>
      </p:sp>
    </p:spTree>
    <p:extLst>
      <p:ext uri="{BB962C8B-B14F-4D97-AF65-F5344CB8AC3E}">
        <p14:creationId xmlns:p14="http://schemas.microsoft.com/office/powerpoint/2010/main" val="106856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13</a:t>
            </a:fld>
            <a:endParaRPr lang="en-GB"/>
          </a:p>
        </p:txBody>
      </p:sp>
    </p:spTree>
    <p:extLst>
      <p:ext uri="{BB962C8B-B14F-4D97-AF65-F5344CB8AC3E}">
        <p14:creationId xmlns:p14="http://schemas.microsoft.com/office/powerpoint/2010/main" val="402972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14</a:t>
            </a:fld>
            <a:endParaRPr lang="en-GB"/>
          </a:p>
        </p:txBody>
      </p:sp>
    </p:spTree>
    <p:extLst>
      <p:ext uri="{BB962C8B-B14F-4D97-AF65-F5344CB8AC3E}">
        <p14:creationId xmlns:p14="http://schemas.microsoft.com/office/powerpoint/2010/main" val="240067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15</a:t>
            </a:fld>
            <a:endParaRPr lang="en-GB"/>
          </a:p>
        </p:txBody>
      </p:sp>
    </p:spTree>
    <p:extLst>
      <p:ext uri="{BB962C8B-B14F-4D97-AF65-F5344CB8AC3E}">
        <p14:creationId xmlns:p14="http://schemas.microsoft.com/office/powerpoint/2010/main" val="51047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16</a:t>
            </a:fld>
            <a:endParaRPr lang="en-GB"/>
          </a:p>
        </p:txBody>
      </p:sp>
    </p:spTree>
    <p:extLst>
      <p:ext uri="{BB962C8B-B14F-4D97-AF65-F5344CB8AC3E}">
        <p14:creationId xmlns:p14="http://schemas.microsoft.com/office/powerpoint/2010/main" val="313852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run regular bitesize meetings to look at each of these in more detail.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Provide copies of ‘Reading at Home Booklet 1 or 2’ from Oxford Owl.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Booklet 1 is sound groups and Ditty/ Red Groups and Booklet 2 for Green – Grey Storybooks.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17</a:t>
            </a:fld>
            <a:endParaRPr lang="en-US"/>
          </a:p>
        </p:txBody>
      </p:sp>
    </p:spTree>
    <p:extLst>
      <p:ext uri="{BB962C8B-B14F-4D97-AF65-F5344CB8AC3E}">
        <p14:creationId xmlns:p14="http://schemas.microsoft.com/office/powerpoint/2010/main" val="62589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run regular bitesize meetings to look at each of these in more detail.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Provide copies of ‘Reading at Home Booklet 1 or 2’ from Oxford Owl.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Booklet 1 is sound groups and Ditty/ Red Groups and Booklet 2 for Green – Grey Storybooks.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18</a:t>
            </a:fld>
            <a:endParaRPr lang="en-US"/>
          </a:p>
        </p:txBody>
      </p:sp>
    </p:spTree>
    <p:extLst>
      <p:ext uri="{BB962C8B-B14F-4D97-AF65-F5344CB8AC3E}">
        <p14:creationId xmlns:p14="http://schemas.microsoft.com/office/powerpoint/2010/main" val="251774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19</a:t>
            </a:fld>
            <a:endParaRPr lang="en-US"/>
          </a:p>
        </p:txBody>
      </p:sp>
    </p:spTree>
    <p:extLst>
      <p:ext uri="{BB962C8B-B14F-4D97-AF65-F5344CB8AC3E}">
        <p14:creationId xmlns:p14="http://schemas.microsoft.com/office/powerpoint/2010/main" val="97921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quote.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2D2D2D"/>
                </a:solidFill>
                <a:latin typeface="Helvetica" charset="0"/>
                <a:cs typeface="Helvetica" charset="0"/>
                <a:sym typeface="Helvetica" charset="0"/>
              </a:rPr>
              <a:t>This is what we do in our school.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Research shows</a:t>
            </a:r>
            <a:r>
              <a:rPr lang="en-US" baseline="0" dirty="0"/>
              <a:t> that children who learn to read quickly go on to succeed in school and in life. </a:t>
            </a:r>
            <a:endParaRPr lang="en-US" dirty="0"/>
          </a:p>
          <a:p>
            <a:endParaRPr lang="en-US" i="1" baseline="0" dirty="0"/>
          </a:p>
          <a:p>
            <a:r>
              <a:rPr lang="en-US" i="0" baseline="0" dirty="0"/>
              <a:t>Today I want to help you understand how your child is learning to read with phonics – specifically ‘Read Write Inc.’ Phonics.</a:t>
            </a:r>
          </a:p>
        </p:txBody>
      </p:sp>
      <p:sp>
        <p:nvSpPr>
          <p:cNvPr id="4" name="Slide Number Placeholder 3"/>
          <p:cNvSpPr>
            <a:spLocks noGrp="1"/>
          </p:cNvSpPr>
          <p:nvPr>
            <p:ph type="sldNum" sz="quarter" idx="10"/>
          </p:nvPr>
        </p:nvSpPr>
        <p:spPr/>
        <p:txBody>
          <a:bodyPr/>
          <a:lstStyle/>
          <a:p>
            <a:fld id="{5F10C2BD-ABBD-1C45-BDAB-44A2829FA136}" type="slidenum">
              <a:rPr lang="en-US" smtClean="0"/>
              <a:t>2</a:t>
            </a:fld>
            <a:endParaRPr lang="en-US"/>
          </a:p>
        </p:txBody>
      </p:sp>
    </p:spTree>
    <p:extLst>
      <p:ext uri="{BB962C8B-B14F-4D97-AF65-F5344CB8AC3E}">
        <p14:creationId xmlns:p14="http://schemas.microsoft.com/office/powerpoint/2010/main" val="2487976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Remember that all parents have the power to change outcomes for their children.</a:t>
            </a:r>
            <a:endParaRPr lang="en-US" dirty="0">
              <a:solidFill>
                <a:srgbClr val="FF0000"/>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21</a:t>
            </a:fld>
            <a:endParaRPr lang="en-US"/>
          </a:p>
        </p:txBody>
      </p:sp>
    </p:spTree>
    <p:extLst>
      <p:ext uri="{BB962C8B-B14F-4D97-AF65-F5344CB8AC3E}">
        <p14:creationId xmlns:p14="http://schemas.microsoft.com/office/powerpoint/2010/main" val="223156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kern="1200" dirty="0">
                <a:solidFill>
                  <a:schemeClr val="tx1"/>
                </a:solidFill>
                <a:effectLst/>
                <a:latin typeface="+mn-lt"/>
                <a:ea typeface="+mn-ea"/>
                <a:cs typeface="+mn-cs"/>
              </a:rPr>
              <a:t>All words are made up of individual </a:t>
            </a:r>
            <a:r>
              <a:rPr lang="en-US" sz="1200" b="1" kern="1200" dirty="0">
                <a:solidFill>
                  <a:schemeClr val="tx1"/>
                </a:solidFill>
                <a:effectLst/>
                <a:latin typeface="+mn-lt"/>
                <a:ea typeface="+mn-ea"/>
                <a:cs typeface="+mn-cs"/>
              </a:rPr>
              <a:t>sounds. </a:t>
            </a:r>
            <a:r>
              <a:rPr lang="en-US" sz="1200" kern="1200" dirty="0">
                <a:solidFill>
                  <a:schemeClr val="tx1"/>
                </a:solidFill>
                <a:effectLst/>
                <a:latin typeface="+mn-lt"/>
                <a:ea typeface="+mn-ea"/>
                <a:cs typeface="+mn-cs"/>
              </a:rPr>
              <a:t>These sounds are merged together to form words.</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e.g.</a:t>
            </a:r>
            <a:r>
              <a:rPr lang="en-US" sz="1200" b="0" i="0" u="none" strike="noStrike" cap="none" baseline="0" dirty="0">
                <a:solidFill>
                  <a:schemeClr val="dk1"/>
                </a:solidFill>
                <a:latin typeface="+mn-lt"/>
                <a:ea typeface="Calibri"/>
                <a:cs typeface="Calibri"/>
                <a:sym typeface="Calibri"/>
              </a:rPr>
              <a:t> i</a:t>
            </a:r>
            <a:r>
              <a:rPr lang="en-US" sz="1200" b="0" i="0" u="none" strike="noStrike" cap="none" dirty="0">
                <a:solidFill>
                  <a:schemeClr val="dk1"/>
                </a:solidFill>
                <a:latin typeface="+mn-lt"/>
                <a:ea typeface="Calibri"/>
                <a:cs typeface="Calibri"/>
                <a:sym typeface="Calibri"/>
              </a:rPr>
              <a:t>n </a:t>
            </a:r>
            <a:r>
              <a:rPr lang="en-US" dirty="0"/>
              <a:t>‘mat’ we have the sounds ‘m’, ‘a’, ‘t’, ship – ‘</a:t>
            </a:r>
            <a:r>
              <a:rPr lang="en-US" dirty="0" err="1"/>
              <a:t>sh</a:t>
            </a:r>
            <a:r>
              <a:rPr lang="en-US" dirty="0"/>
              <a:t>’, ‘</a:t>
            </a:r>
            <a:r>
              <a:rPr lang="en-US" dirty="0" err="1"/>
              <a:t>i</a:t>
            </a:r>
            <a:r>
              <a:rPr lang="en-US" dirty="0"/>
              <a:t>’, ‘p’.</a:t>
            </a:r>
          </a:p>
          <a:p>
            <a:pPr marL="0" marR="0" lvl="0" indent="0" algn="l" rtl="0">
              <a:spcBef>
                <a:spcPts val="0"/>
              </a:spcBef>
              <a:buSzPct val="25000"/>
              <a:buNone/>
            </a:pPr>
            <a:endParaRPr lang="en-US" sz="1200" b="0" i="1"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0" i="1" u="none" strike="noStrike" cap="none" dirty="0">
                <a:solidFill>
                  <a:schemeClr val="dk1"/>
                </a:solidFill>
                <a:latin typeface="+mn-lt"/>
                <a:ea typeface="Calibri"/>
                <a:cs typeface="Calibri"/>
                <a:sym typeface="Calibri"/>
              </a:rPr>
              <a:t>Click </a:t>
            </a:r>
            <a:r>
              <a:rPr lang="en-US" sz="1200" b="0" i="0" u="none" strike="noStrike" cap="none" dirty="0">
                <a:solidFill>
                  <a:schemeClr val="dk1"/>
                </a:solidFill>
                <a:latin typeface="+mn-lt"/>
                <a:ea typeface="Calibri"/>
                <a:cs typeface="Calibri"/>
                <a:sym typeface="Calibri"/>
              </a:rPr>
              <a:t>A grapheme is another name for the letters we use to write the sound. The spelling of that sound on the page. </a:t>
            </a:r>
            <a:endParaRPr lang="en-US" i="1" dirty="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Phonics is the method of teaching reading through the identification of sounds and graphemes. </a:t>
            </a:r>
          </a:p>
          <a:p>
            <a:r>
              <a:rPr lang="en-US" sz="1200" kern="1200" dirty="0">
                <a:solidFill>
                  <a:schemeClr val="tx1"/>
                </a:solidFill>
                <a:effectLst/>
                <a:latin typeface="+mn-lt"/>
                <a:ea typeface="+mn-ea"/>
                <a:cs typeface="+mn-cs"/>
              </a:rPr>
              <a:t>The new National Curriculum ensures that all children are taught Phonics systematically.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gives your children the tools to read any word. </a:t>
            </a:r>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009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E2308E4E-93BE-E844-9AB6-A25FD0B956F7}" type="slidenum">
              <a:rPr lang="en-US">
                <a:latin typeface="Calibri" charset="0"/>
              </a:rPr>
              <a:pPr/>
              <a:t>4</a:t>
            </a:fld>
            <a:endParaRPr lang="en-US">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Who Is Read Write Inc Phonics for?</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Phonics is for children in Reception, Y1 and Y2 who are learning to read.</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Each half-term, we assess and group our children based on their </a:t>
            </a:r>
            <a:r>
              <a:rPr lang="en-GB" sz="1200" i="1" kern="1200" dirty="0">
                <a:solidFill>
                  <a:schemeClr val="tx1"/>
                </a:solidFill>
                <a:effectLst/>
                <a:latin typeface="+mn-lt"/>
                <a:ea typeface="+mn-ea"/>
                <a:cs typeface="+mn-cs"/>
              </a:rPr>
              <a:t>stage</a:t>
            </a:r>
            <a:r>
              <a:rPr lang="en-GB" sz="1200" kern="1200" dirty="0">
                <a:solidFill>
                  <a:schemeClr val="tx1"/>
                </a:solidFill>
                <a:effectLst/>
                <a:latin typeface="+mn-lt"/>
                <a:ea typeface="+mn-ea"/>
                <a:cs typeface="+mn-cs"/>
              </a:rPr>
              <a:t> of reading not age of reading. This means all children practise reading at the right level.</a:t>
            </a:r>
          </a:p>
          <a:p>
            <a:pPr lvl="0"/>
            <a:endParaRPr lang="en-GB" sz="12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2156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Times New Roman" pitchFamily="18" charset="0"/>
                <a:ea typeface="MS PGothic" pitchFamily="34" charset="-128"/>
                <a:cs typeface="Arial" charset="0"/>
              </a:rPr>
              <a:t>Copyright Ruth Miskin Literacy</a:t>
            </a:r>
          </a:p>
        </p:txBody>
      </p:sp>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C86BBF-4374-4E01-85D9-47F0C65351B7}" type="slidenum">
              <a:rPr lang="en-US" smtClean="0">
                <a:latin typeface="Times New Roman" pitchFamily="18" charset="0"/>
                <a:ea typeface="MS PGothic" pitchFamily="34" charset="-128"/>
                <a:cs typeface="Arial" charset="0"/>
              </a:rPr>
              <a:pPr fontAlgn="base">
                <a:spcBef>
                  <a:spcPct val="0"/>
                </a:spcBef>
                <a:spcAft>
                  <a:spcPct val="0"/>
                </a:spcAft>
              </a:pPr>
              <a:t>5</a:t>
            </a:fld>
            <a:endParaRPr lang="en-US">
              <a:latin typeface="Times New Roman" pitchFamily="18" charset="0"/>
              <a:ea typeface="MS PGothic" pitchFamily="34" charset="-128"/>
              <a:cs typeface="Arial" charset="0"/>
            </a:endParaRPr>
          </a:p>
        </p:txBody>
      </p:sp>
      <p:sp>
        <p:nvSpPr>
          <p:cNvPr id="72707" name="Rectangle 2"/>
          <p:cNvSpPr>
            <a:spLocks noGrp="1" noRot="1" noChangeAspect="1" noChangeArrowheads="1" noTextEdit="1"/>
          </p:cNvSpPr>
          <p:nvPr>
            <p:ph type="sldImg"/>
          </p:nvPr>
        </p:nvSpPr>
        <p:spPr bwMode="auto">
          <a:xfrm>
            <a:off x="854075" y="744538"/>
            <a:ext cx="2838450" cy="2130425"/>
          </a:xfrm>
          <a:noFill/>
          <a:ln>
            <a:solidFill>
              <a:srgbClr val="000000"/>
            </a:solidFill>
            <a:miter lim="800000"/>
            <a:headEnd/>
            <a:tailEnd/>
          </a:ln>
        </p:spPr>
      </p:sp>
      <p:sp>
        <p:nvSpPr>
          <p:cNvPr id="72708" name="Rectangle 3"/>
          <p:cNvSpPr>
            <a:spLocks noGrp="1" noChangeArrowheads="1"/>
          </p:cNvSpPr>
          <p:nvPr>
            <p:ph type="body" idx="1"/>
          </p:nvPr>
        </p:nvSpPr>
        <p:spPr bwMode="auto">
          <a:xfrm>
            <a:off x="666909" y="2947095"/>
            <a:ext cx="5335270" cy="6235045"/>
          </a:xfrm>
          <a:noFill/>
        </p:spPr>
        <p:txBody>
          <a:bodyPr wrap="square" numCol="1" anchor="t" anchorCtr="0" compatLnSpc="1">
            <a:prstTxWarp prst="textNoShape">
              <a:avLst/>
            </a:prstTxWarp>
          </a:bodyPr>
          <a:lstStyle/>
          <a:p>
            <a:pPr marL="0" marR="0" lvl="0" indent="0" algn="l" rtl="0">
              <a:spcBef>
                <a:spcPts val="0"/>
              </a:spcBef>
              <a:spcAft>
                <a:spcPts val="0"/>
              </a:spcAft>
              <a:buSzPct val="25000"/>
              <a:buNone/>
            </a:pPr>
            <a:r>
              <a:rPr lang="en-US" sz="1100" dirty="0">
                <a:latin typeface="Times New Roman"/>
                <a:ea typeface="Times New Roman"/>
                <a:cs typeface="Times New Roman"/>
                <a:sym typeface="Times New Roman"/>
              </a:rPr>
              <a:t>Using RWI, we make learning to read easy for children because we start by teaching them just one way of reading and writing every sound. Here they are on the </a:t>
            </a:r>
            <a:r>
              <a:rPr lang="en-US" sz="1100" b="0" i="0" u="none" strike="noStrike" cap="none" dirty="0">
                <a:solidFill>
                  <a:schemeClr val="dk1"/>
                </a:solidFill>
                <a:latin typeface="Times New Roman"/>
                <a:ea typeface="Times New Roman"/>
                <a:cs typeface="Times New Roman"/>
                <a:sym typeface="Times New Roman"/>
              </a:rPr>
              <a:t>Simple Speed Sounds chart we use in class.</a:t>
            </a:r>
            <a:endParaRPr lang="en-US" sz="1100" dirty="0">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US" sz="1100" dirty="0">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100" b="0" i="0" u="none" strike="noStrike" cap="none" dirty="0">
                <a:solidFill>
                  <a:schemeClr val="dk1"/>
                </a:solidFill>
                <a:latin typeface="Times New Roman"/>
                <a:ea typeface="Times New Roman"/>
                <a:cs typeface="Times New Roman"/>
                <a:sym typeface="Times New Roman"/>
              </a:rPr>
              <a:t>We </a:t>
            </a:r>
            <a:r>
              <a:rPr lang="en-US" sz="1100" dirty="0">
                <a:latin typeface="Times New Roman"/>
                <a:ea typeface="Times New Roman"/>
                <a:cs typeface="Times New Roman"/>
                <a:sym typeface="Times New Roman"/>
              </a:rPr>
              <a:t>teach </a:t>
            </a:r>
            <a:r>
              <a:rPr lang="en-US" sz="1100" b="0" i="0" u="none" strike="noStrike" cap="none" dirty="0">
                <a:solidFill>
                  <a:schemeClr val="dk1"/>
                </a:solidFill>
                <a:latin typeface="Times New Roman"/>
                <a:ea typeface="Times New Roman"/>
                <a:cs typeface="Times New Roman"/>
                <a:sym typeface="Times New Roman"/>
              </a:rPr>
              <a:t>Set 1 sounds first - (sounds as far as a</a:t>
            </a:r>
            <a:r>
              <a:rPr lang="en-US" sz="1100" dirty="0">
                <a:latin typeface="Times New Roman"/>
                <a:ea typeface="Times New Roman"/>
                <a:cs typeface="Times New Roman"/>
                <a:sym typeface="Times New Roman"/>
              </a:rPr>
              <a:t> e </a:t>
            </a:r>
            <a:r>
              <a:rPr lang="en-US" sz="1100" dirty="0" err="1">
                <a:latin typeface="Times New Roman"/>
                <a:ea typeface="Times New Roman"/>
                <a:cs typeface="Times New Roman"/>
                <a:sym typeface="Times New Roman"/>
              </a:rPr>
              <a:t>i</a:t>
            </a:r>
            <a:r>
              <a:rPr lang="en-US" sz="1100" dirty="0">
                <a:latin typeface="Times New Roman"/>
                <a:ea typeface="Times New Roman"/>
                <a:cs typeface="Times New Roman"/>
                <a:sym typeface="Times New Roman"/>
              </a:rPr>
              <a:t> o u).</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GB" altLang="ja-JP" sz="1100" dirty="0">
                <a:latin typeface="Times New Roman" charset="0"/>
              </a:rPr>
              <a:t>Children need to know sounds – not letter names – to read words.</a:t>
            </a:r>
            <a:endParaRPr lang="en-US" sz="1100" dirty="0">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US" sz="1100" b="0" i="0" u="none" strike="noStrike" cap="none" dirty="0">
              <a:solidFill>
                <a:schemeClr val="dk1"/>
              </a:solidFill>
              <a:latin typeface="+mn-lt"/>
              <a:ea typeface="Calibri"/>
              <a:cs typeface="Calibri"/>
              <a:sym typeface="Calibri"/>
            </a:endParaRPr>
          </a:p>
          <a:p>
            <a:pPr eaLnBrk="1" hangingPunct="1">
              <a:spcBef>
                <a:spcPct val="0"/>
              </a:spcBef>
              <a:spcAft>
                <a:spcPts val="1600"/>
              </a:spcAft>
            </a:pPr>
            <a:endParaRPr lang="en-US" sz="1100" dirty="0">
              <a:latin typeface="Arial" pitchFamily="34" charset="0"/>
              <a:cs typeface="Arial" pitchFamily="34" charset="0"/>
            </a:endParaRPr>
          </a:p>
        </p:txBody>
      </p:sp>
    </p:spTree>
    <p:extLst>
      <p:ext uri="{BB962C8B-B14F-4D97-AF65-F5344CB8AC3E}">
        <p14:creationId xmlns:p14="http://schemas.microsoft.com/office/powerpoint/2010/main" val="15710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Once children know one way of reading and writing every sound, </a:t>
            </a:r>
            <a:r>
              <a:rPr lang="en-US" altLang="ja-JP" sz="1200" dirty="0">
                <a:latin typeface="Arial" pitchFamily="34" charset="0"/>
                <a:cs typeface="Arial" pitchFamily="34" charset="0"/>
              </a:rPr>
              <a:t>they start to learn spellings for each sound they already know.</a:t>
            </a:r>
          </a:p>
          <a:p>
            <a:pPr marL="0" marR="0" lvl="0" indent="0" algn="l" rtl="0">
              <a:spcBef>
                <a:spcPts val="0"/>
              </a:spcBef>
              <a:buSzPct val="25000"/>
              <a:buNone/>
            </a:pPr>
            <a:r>
              <a:rPr lang="en-US" altLang="ja-JP" sz="1200" i="1" dirty="0">
                <a:latin typeface="Arial" pitchFamily="34" charset="0"/>
                <a:cs typeface="Arial" pitchFamily="34" charset="0"/>
              </a:rPr>
              <a:t>Point to the chart to show. </a:t>
            </a:r>
          </a:p>
          <a:p>
            <a:pPr marL="0" marR="0" lvl="0" indent="0" algn="l" rtl="0">
              <a:spcBef>
                <a:spcPts val="0"/>
              </a:spcBef>
              <a:buSzPct val="25000"/>
              <a:buNone/>
            </a:pPr>
            <a:r>
              <a:rPr lang="en-US" altLang="ja-JP" sz="1200" dirty="0">
                <a:latin typeface="Arial" pitchFamily="34" charset="0"/>
                <a:cs typeface="Arial" pitchFamily="34" charset="0"/>
              </a:rPr>
              <a:t>For example, they know ‘ay’ and now learn a-e and </a:t>
            </a:r>
            <a:r>
              <a:rPr lang="en-US" altLang="ja-JP" sz="1200" dirty="0" err="1">
                <a:latin typeface="Arial" pitchFamily="34" charset="0"/>
                <a:cs typeface="Arial" pitchFamily="34" charset="0"/>
              </a:rPr>
              <a:t>ai</a:t>
            </a:r>
            <a:r>
              <a:rPr lang="en-US" altLang="ja-JP" sz="1200" dirty="0">
                <a:latin typeface="Arial" pitchFamily="34" charset="0"/>
                <a:cs typeface="Arial" pitchFamily="34" charset="0"/>
              </a:rPr>
              <a:t> as other spellings for the same sound.</a:t>
            </a: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11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Alongside teaching children sounds, we teach them </a:t>
            </a:r>
            <a:r>
              <a:rPr lang="en-US" dirty="0"/>
              <a:t>to blend sounds to read words e.g. s-a-t, sat.</a:t>
            </a:r>
            <a:r>
              <a:rPr lang="en-US" i="0" baseline="0" dirty="0"/>
              <a:t> </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dirty="0"/>
          </a:p>
          <a:p>
            <a:pPr marL="0" marR="0" lvl="0" indent="0" algn="l" rtl="0">
              <a:spcBef>
                <a:spcPts val="0"/>
              </a:spcBef>
              <a:buSzPct val="25000"/>
              <a:buNone/>
            </a:pPr>
            <a:r>
              <a:rPr lang="en-US" dirty="0"/>
              <a:t>We use Fred Talk to help children read.</a:t>
            </a: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endParaRPr lang="en-US" dirty="0"/>
          </a:p>
          <a:p>
            <a:endParaRPr lang="en-US" baseline="0" dirty="0"/>
          </a:p>
        </p:txBody>
      </p:sp>
      <p:sp>
        <p:nvSpPr>
          <p:cNvPr id="4" name="Slide Number Placeholder 3"/>
          <p:cNvSpPr>
            <a:spLocks noGrp="1"/>
          </p:cNvSpPr>
          <p:nvPr>
            <p:ph type="sldNum" sz="quarter" idx="10"/>
          </p:nvPr>
        </p:nvSpPr>
        <p:spPr/>
        <p:txBody>
          <a:bodyPr/>
          <a:lstStyle/>
          <a:p>
            <a:fld id="{492E07CC-6AAD-1047-BB31-41E7C9B8EA12}" type="slidenum">
              <a:rPr lang="en-US" smtClean="0"/>
              <a:t>7</a:t>
            </a:fld>
            <a:endParaRPr lang="en-US"/>
          </a:p>
        </p:txBody>
      </p:sp>
    </p:spTree>
    <p:extLst>
      <p:ext uri="{BB962C8B-B14F-4D97-AF65-F5344CB8AC3E}">
        <p14:creationId xmlns:p14="http://schemas.microsoft.com/office/powerpoint/2010/main" val="83555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use Fred Fingers to help children sound out words to spell easily.</a:t>
            </a:r>
          </a:p>
          <a:p>
            <a:r>
              <a:rPr lang="en-US" baseline="0" dirty="0"/>
              <a:t>It means they do not have to </a:t>
            </a:r>
            <a:r>
              <a:rPr lang="en-US" baseline="0" dirty="0" err="1"/>
              <a:t>memorise</a:t>
            </a:r>
            <a:r>
              <a:rPr lang="en-US" baseline="0" dirty="0"/>
              <a:t> lists of spelling words.</a:t>
            </a:r>
          </a:p>
          <a:p>
            <a:r>
              <a:rPr lang="en-US" baseline="0" dirty="0"/>
              <a:t>It is a tool so they will be able to spell any word. </a:t>
            </a:r>
          </a:p>
        </p:txBody>
      </p:sp>
      <p:sp>
        <p:nvSpPr>
          <p:cNvPr id="4" name="Slide Number Placeholder 3"/>
          <p:cNvSpPr>
            <a:spLocks noGrp="1"/>
          </p:cNvSpPr>
          <p:nvPr>
            <p:ph type="sldNum" sz="quarter" idx="10"/>
          </p:nvPr>
        </p:nvSpPr>
        <p:spPr/>
        <p:txBody>
          <a:bodyPr/>
          <a:lstStyle/>
          <a:p>
            <a:fld id="{492E07CC-6AAD-1047-BB31-41E7C9B8EA12}" type="slidenum">
              <a:rPr lang="en-US" smtClean="0"/>
              <a:t>8</a:t>
            </a:fld>
            <a:endParaRPr lang="en-US"/>
          </a:p>
        </p:txBody>
      </p:sp>
    </p:spTree>
    <p:extLst>
      <p:ext uri="{BB962C8B-B14F-4D97-AF65-F5344CB8AC3E}">
        <p14:creationId xmlns:p14="http://schemas.microsoft.com/office/powerpoint/2010/main" val="159513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cs typeface="Arial" pitchFamily="34" charset="0"/>
              </a:defRPr>
            </a:lvl1pPr>
            <a:lvl2pPr marL="742950" indent="-285750" eaLnBrk="0" hangingPunct="0">
              <a:defRPr sz="2400">
                <a:solidFill>
                  <a:schemeClr val="tx1"/>
                </a:solidFill>
                <a:latin typeface="Garamond" pitchFamily="18" charset="0"/>
                <a:cs typeface="Arial" pitchFamily="34" charset="0"/>
              </a:defRPr>
            </a:lvl2pPr>
            <a:lvl3pPr marL="1143000" indent="-228600" eaLnBrk="0" hangingPunct="0">
              <a:defRPr sz="2400">
                <a:solidFill>
                  <a:schemeClr val="tx1"/>
                </a:solidFill>
                <a:latin typeface="Garamond" pitchFamily="18" charset="0"/>
                <a:cs typeface="Arial" pitchFamily="34" charset="0"/>
              </a:defRPr>
            </a:lvl3pPr>
            <a:lvl4pPr marL="1600200" indent="-228600" eaLnBrk="0" hangingPunct="0">
              <a:defRPr sz="2400">
                <a:solidFill>
                  <a:schemeClr val="tx1"/>
                </a:solidFill>
                <a:latin typeface="Garamond" pitchFamily="18" charset="0"/>
                <a:cs typeface="Arial" pitchFamily="34" charset="0"/>
              </a:defRPr>
            </a:lvl4pPr>
            <a:lvl5pPr marL="2057400" indent="-228600" eaLnBrk="0" hangingPunct="0">
              <a:defRPr sz="24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Garamond" pitchFamily="18" charset="0"/>
                <a:cs typeface="Arial" pitchFamily="34" charset="0"/>
              </a:defRPr>
            </a:lvl9pPr>
          </a:lstStyle>
          <a:p>
            <a:pPr eaLnBrk="1" hangingPunct="1"/>
            <a:fld id="{FB292E8D-CF26-4C18-AF48-18F643F3764E}" type="slidenum">
              <a:rPr lang="en-US" sz="1200" smtClean="0">
                <a:latin typeface="Times New Roman" pitchFamily="18" charset="0"/>
              </a:rPr>
              <a:pPr eaLnBrk="1" hangingPunct="1"/>
              <a:t>9</a:t>
            </a:fld>
            <a:endParaRPr lang="en-US" sz="1200">
              <a:latin typeface="Times New Roman" pitchFamily="18" charset="0"/>
            </a:endParaRPr>
          </a:p>
        </p:txBody>
      </p:sp>
      <p:sp>
        <p:nvSpPr>
          <p:cNvPr id="172035" name="Rectangle 2"/>
          <p:cNvSpPr>
            <a:spLocks noGrp="1" noRot="1" noChangeAspect="1" noChangeArrowheads="1" noTextEdit="1"/>
          </p:cNvSpPr>
          <p:nvPr>
            <p:ph type="sldImg"/>
          </p:nvPr>
        </p:nvSpPr>
        <p:spPr>
          <a:xfrm>
            <a:off x="984250" y="685800"/>
            <a:ext cx="2312988" cy="1735138"/>
          </a:xfrm>
          <a:ln/>
        </p:spPr>
      </p:sp>
      <p:sp>
        <p:nvSpPr>
          <p:cNvPr id="172036" name="Rectangle 3"/>
          <p:cNvSpPr>
            <a:spLocks noGrp="1" noChangeArrowheads="1"/>
          </p:cNvSpPr>
          <p:nvPr>
            <p:ph type="body" idx="1"/>
          </p:nvPr>
        </p:nvSpPr>
        <p:spPr>
          <a:xfrm>
            <a:off x="440572" y="2420642"/>
            <a:ext cx="5942641" cy="60371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our school, </a:t>
            </a:r>
            <a:r>
              <a:rPr lang="en-GB" sz="1200" kern="1200" dirty="0">
                <a:solidFill>
                  <a:schemeClr val="tx1"/>
                </a:solidFill>
                <a:effectLst/>
                <a:latin typeface="+mn-lt"/>
                <a:ea typeface="+mn-ea"/>
                <a:cs typeface="+mn-cs"/>
              </a:rPr>
              <a:t>children read each Read Write Inc. Storybook three times in class with their partner.</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Re-reading the same book helps children to become confident readers. </a:t>
            </a:r>
            <a:r>
              <a:rPr lang="en-GB" sz="1200" kern="1200" dirty="0">
                <a:solidFill>
                  <a:schemeClr val="tx1"/>
                </a:solidFill>
                <a:effectLst/>
                <a:latin typeface="+mn-lt"/>
                <a:ea typeface="+mn-ea"/>
                <a:cs typeface="+mn-cs"/>
              </a:rPr>
              <a:t>Each time they re-read, they build their fluency/speed and comprehension.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love reading and want to read because they can read all of the words in the Storybook.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set a focus for each re-read in school.</a:t>
            </a:r>
          </a:p>
          <a:p>
            <a:pPr lvl="0"/>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first read focuses on reading every word accurately. </a:t>
            </a: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second on reading the story more quickly.</a:t>
            </a: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third read on comprehension - understanding what they read.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Then your child brings the </a:t>
            </a:r>
            <a:r>
              <a:rPr lang="en-GB" sz="1200" b="1" kern="1200" dirty="0">
                <a:solidFill>
                  <a:schemeClr val="tx1"/>
                </a:solidFill>
                <a:effectLst/>
                <a:latin typeface="+mn-lt"/>
                <a:ea typeface="+mn-ea"/>
                <a:cs typeface="+mn-cs"/>
              </a:rPr>
              <a:t>same book </a:t>
            </a:r>
            <a:r>
              <a:rPr lang="en-GB" sz="1200" kern="1200" dirty="0">
                <a:solidFill>
                  <a:schemeClr val="tx1"/>
                </a:solidFill>
                <a:effectLst/>
                <a:latin typeface="+mn-lt"/>
                <a:ea typeface="+mn-ea"/>
                <a:cs typeface="+mn-cs"/>
              </a:rPr>
              <a:t>home to read and enjoy with you again and again at home.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‘three with me, four at home.’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We do not send stories home the children cannot read because we always want them to be set up to succeed in their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We want to make sure they enjoy reading so that they want to read.</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The more they read, the faster progress they will make.</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eaLnBrk="1" hangingPunct="1"/>
            <a:endParaRPr lang="en-GB" sz="1100" dirty="0">
              <a:latin typeface="Arial"/>
              <a:cs typeface="Arial"/>
            </a:endParaRPr>
          </a:p>
          <a:p>
            <a:pPr eaLnBrk="1" hangingPunct="1"/>
            <a:r>
              <a:rPr lang="en-GB" sz="1100" dirty="0">
                <a:latin typeface="Arial"/>
                <a:cs typeface="Arial"/>
              </a:rPr>
              <a:t>  </a:t>
            </a:r>
            <a:endParaRPr lang="en-US" sz="1100" dirty="0">
              <a:latin typeface="Arial"/>
              <a:cs typeface="Arial"/>
            </a:endParaRPr>
          </a:p>
        </p:txBody>
      </p:sp>
    </p:spTree>
    <p:extLst>
      <p:ext uri="{BB962C8B-B14F-4D97-AF65-F5344CB8AC3E}">
        <p14:creationId xmlns:p14="http://schemas.microsoft.com/office/powerpoint/2010/main" val="2226565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231037735"/>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281862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323528" y="1268760"/>
            <a:ext cx="4246885"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4716016" y="1268760"/>
            <a:ext cx="4254624"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949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960987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323850" y="333375"/>
            <a:ext cx="7478713"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323850" y="1495425"/>
            <a:ext cx="863917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a:defRPr sz="10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6553200" y="6356350"/>
            <a:ext cx="2409825" cy="365125"/>
          </a:xfrm>
          <a:prstGeom prst="rect">
            <a:avLst/>
          </a:prstGeom>
        </p:spPr>
        <p:txBody>
          <a:bodyPr vert="horz" lIns="91440" tIns="45720" rIns="91440" bIns="45720" rtlCol="0" anchor="ctr"/>
          <a:lstStyle>
            <a:lvl1pPr algn="r">
              <a:defRPr sz="10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15368" name="Picture 9" descr="RM_shape.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13"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12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91" r:id="rId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uthmiskin.com/en/pare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oxfordowl.co.uk/Reading/" TargetMode="External"/><Relationship Id="rId4" Type="http://schemas.openxmlformats.org/officeDocument/2006/relationships/hyperlink" Target="https://www.facebook.com/miskin.edu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54132" y="4221088"/>
            <a:ext cx="3589867" cy="1181993"/>
          </a:xfrm>
        </p:spPr>
        <p:txBody>
          <a:bodyPr>
            <a:normAutofit fontScale="90000"/>
          </a:bodyPr>
          <a:lstStyle/>
          <a:p>
            <a:br>
              <a:rPr lang="en-US" dirty="0"/>
            </a:br>
            <a:r>
              <a:rPr lang="en-US" dirty="0"/>
              <a:t>Parents’ Meeting</a:t>
            </a:r>
            <a:br>
              <a:rPr lang="en-US" dirty="0"/>
            </a:br>
            <a:r>
              <a:rPr lang="en-US" i="1" dirty="0"/>
              <a:t>Introduction to Read Write Inc.</a:t>
            </a:r>
            <a:br>
              <a:rPr lang="en-US" dirty="0"/>
            </a:br>
            <a:endParaRPr lang="en-US" dirty="0"/>
          </a:p>
        </p:txBody>
      </p:sp>
    </p:spTree>
    <p:extLst>
      <p:ext uri="{BB962C8B-B14F-4D97-AF65-F5344CB8AC3E}">
        <p14:creationId xmlns:p14="http://schemas.microsoft.com/office/powerpoint/2010/main" val="14490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820472" cy="864096"/>
          </a:xfrm>
        </p:spPr>
        <p:txBody>
          <a:bodyPr/>
          <a:lstStyle/>
          <a:p>
            <a:r>
              <a:rPr lang="en-US" dirty="0"/>
              <a:t>Where should your child be working?</a:t>
            </a:r>
          </a:p>
        </p:txBody>
      </p:sp>
      <p:pic>
        <p:nvPicPr>
          <p:cNvPr id="6" name="Content Placeholder 5">
            <a:extLst>
              <a:ext uri="{FF2B5EF4-FFF2-40B4-BE49-F238E27FC236}">
                <a16:creationId xmlns:a16="http://schemas.microsoft.com/office/drawing/2014/main" id="{EF00CEC2-577E-4C2D-82C9-A1308619ED66}"/>
              </a:ext>
            </a:extLst>
          </p:cNvPr>
          <p:cNvPicPr>
            <a:picLocks noGrp="1" noChangeAspect="1"/>
          </p:cNvPicPr>
          <p:nvPr>
            <p:ph idx="1"/>
          </p:nvPr>
        </p:nvPicPr>
        <p:blipFill>
          <a:blip r:embed="rId3"/>
          <a:stretch>
            <a:fillRect/>
          </a:stretch>
        </p:blipFill>
        <p:spPr>
          <a:xfrm>
            <a:off x="408341" y="1370595"/>
            <a:ext cx="7914609" cy="5040313"/>
          </a:xfrm>
          <a:prstGeom prst="rect">
            <a:avLst/>
          </a:prstGeom>
        </p:spPr>
      </p:pic>
      <p:cxnSp>
        <p:nvCxnSpPr>
          <p:cNvPr id="8" name="Straight Arrow Connector 7">
            <a:extLst>
              <a:ext uri="{FF2B5EF4-FFF2-40B4-BE49-F238E27FC236}">
                <a16:creationId xmlns:a16="http://schemas.microsoft.com/office/drawing/2014/main" id="{C3BE1D54-9A70-4A9D-A9B2-092553929056}"/>
              </a:ext>
            </a:extLst>
          </p:cNvPr>
          <p:cNvCxnSpPr/>
          <p:nvPr/>
        </p:nvCxnSpPr>
        <p:spPr>
          <a:xfrm>
            <a:off x="8322950" y="1504709"/>
            <a:ext cx="0" cy="4514126"/>
          </a:xfrm>
          <a:prstGeom prst="straightConnector1">
            <a:avLst/>
          </a:prstGeom>
          <a:ln w="57150">
            <a:solidFill>
              <a:schemeClr val="tx1"/>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4651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820472" cy="864096"/>
          </a:xfrm>
        </p:spPr>
        <p:txBody>
          <a:bodyPr/>
          <a:lstStyle/>
          <a:p>
            <a:r>
              <a:rPr lang="en-US" dirty="0"/>
              <a:t>How do we help children who are falling behind?</a:t>
            </a:r>
          </a:p>
        </p:txBody>
      </p:sp>
      <p:pic>
        <p:nvPicPr>
          <p:cNvPr id="8" name="Content Placeholder 7">
            <a:extLst>
              <a:ext uri="{FF2B5EF4-FFF2-40B4-BE49-F238E27FC236}">
                <a16:creationId xmlns:a16="http://schemas.microsoft.com/office/drawing/2014/main" id="{7279E094-2F07-E241-8BC8-4E837AF4CC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824346"/>
            <a:ext cx="5837253" cy="3881974"/>
          </a:xfrm>
        </p:spPr>
      </p:pic>
      <p:sp>
        <p:nvSpPr>
          <p:cNvPr id="3" name="TextBox 2">
            <a:extLst>
              <a:ext uri="{FF2B5EF4-FFF2-40B4-BE49-F238E27FC236}">
                <a16:creationId xmlns:a16="http://schemas.microsoft.com/office/drawing/2014/main" id="{8C96DB03-E294-4A0C-8FCA-ADBAC9CD8AC4}"/>
              </a:ext>
            </a:extLst>
          </p:cNvPr>
          <p:cNvSpPr txBox="1"/>
          <p:nvPr/>
        </p:nvSpPr>
        <p:spPr>
          <a:xfrm>
            <a:off x="6296628" y="1180010"/>
            <a:ext cx="2662177"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t>We want to make sure every child in our school learns to read.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Some children need extra practice when learning to read.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Regular One-to one coaching in addition to their group lessons.</a:t>
            </a:r>
            <a:endParaRPr lang="en-GB" sz="2200" dirty="0"/>
          </a:p>
        </p:txBody>
      </p:sp>
    </p:spTree>
    <p:extLst>
      <p:ext uri="{BB962C8B-B14F-4D97-AF65-F5344CB8AC3E}">
        <p14:creationId xmlns:p14="http://schemas.microsoft.com/office/powerpoint/2010/main" val="146288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How can I help my child?</a:t>
            </a:r>
          </a:p>
        </p:txBody>
      </p:sp>
      <p:sp>
        <p:nvSpPr>
          <p:cNvPr id="3" name="TextBox 2">
            <a:extLst>
              <a:ext uri="{FF2B5EF4-FFF2-40B4-BE49-F238E27FC236}">
                <a16:creationId xmlns:a16="http://schemas.microsoft.com/office/drawing/2014/main" id="{AB5092F7-5801-4268-9CCD-E38C57F9DD72}"/>
              </a:ext>
            </a:extLst>
          </p:cNvPr>
          <p:cNvSpPr txBox="1"/>
          <p:nvPr/>
        </p:nvSpPr>
        <p:spPr>
          <a:xfrm>
            <a:off x="5648446" y="1516284"/>
            <a:ext cx="3264060" cy="1446550"/>
          </a:xfrm>
          <a:prstGeom prst="rect">
            <a:avLst/>
          </a:prstGeom>
          <a:noFill/>
        </p:spPr>
        <p:txBody>
          <a:bodyPr wrap="square" rtlCol="0">
            <a:spAutoFit/>
          </a:bodyPr>
          <a:lstStyle/>
          <a:p>
            <a:r>
              <a:rPr lang="en-US" sz="2200" dirty="0"/>
              <a:t>Your child will bring home a paper copy of the book they have read at school.</a:t>
            </a:r>
            <a:endParaRPr lang="en-GB" sz="2200" dirty="0"/>
          </a:p>
        </p:txBody>
      </p:sp>
      <p:pic>
        <p:nvPicPr>
          <p:cNvPr id="4" name="Picture 3">
            <a:extLst>
              <a:ext uri="{FF2B5EF4-FFF2-40B4-BE49-F238E27FC236}">
                <a16:creationId xmlns:a16="http://schemas.microsoft.com/office/drawing/2014/main" id="{A272924A-DF8F-4EF2-B5C4-BFA8026487AA}"/>
              </a:ext>
            </a:extLst>
          </p:cNvPr>
          <p:cNvPicPr>
            <a:picLocks noChangeAspect="1"/>
          </p:cNvPicPr>
          <p:nvPr/>
        </p:nvPicPr>
        <p:blipFill>
          <a:blip r:embed="rId3"/>
          <a:stretch>
            <a:fillRect/>
          </a:stretch>
        </p:blipFill>
        <p:spPr>
          <a:xfrm rot="20962985">
            <a:off x="4657256" y="3423820"/>
            <a:ext cx="4303793" cy="2385882"/>
          </a:xfrm>
          <a:prstGeom prst="rect">
            <a:avLst/>
          </a:prstGeom>
        </p:spPr>
      </p:pic>
      <p:pic>
        <p:nvPicPr>
          <p:cNvPr id="5" name="Picture 4">
            <a:extLst>
              <a:ext uri="{FF2B5EF4-FFF2-40B4-BE49-F238E27FC236}">
                <a16:creationId xmlns:a16="http://schemas.microsoft.com/office/drawing/2014/main" id="{10141695-0D1F-4746-9CCE-2DC38A88BC42}"/>
              </a:ext>
            </a:extLst>
          </p:cNvPr>
          <p:cNvPicPr>
            <a:picLocks noChangeAspect="1"/>
          </p:cNvPicPr>
          <p:nvPr/>
        </p:nvPicPr>
        <p:blipFill>
          <a:blip r:embed="rId4"/>
          <a:stretch>
            <a:fillRect/>
          </a:stretch>
        </p:blipFill>
        <p:spPr>
          <a:xfrm>
            <a:off x="323529" y="1170759"/>
            <a:ext cx="3681312" cy="5368580"/>
          </a:xfrm>
          <a:prstGeom prst="rect">
            <a:avLst/>
          </a:prstGeom>
        </p:spPr>
      </p:pic>
    </p:spTree>
    <p:extLst>
      <p:ext uri="{BB962C8B-B14F-4D97-AF65-F5344CB8AC3E}">
        <p14:creationId xmlns:p14="http://schemas.microsoft.com/office/powerpoint/2010/main" val="351332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sp>
        <p:nvSpPr>
          <p:cNvPr id="24" name="Rounded Rectangular Callout 23"/>
          <p:cNvSpPr/>
          <p:nvPr/>
        </p:nvSpPr>
        <p:spPr>
          <a:xfrm>
            <a:off x="6487064" y="534838"/>
            <a:ext cx="2294627" cy="205308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Speedy!</a:t>
            </a:r>
            <a:endParaRPr lang="en-GB" dirty="0"/>
          </a:p>
        </p:txBody>
      </p:sp>
      <p:pic>
        <p:nvPicPr>
          <p:cNvPr id="28" name="Picture 27" descr="Complex_Speed_Sounds_Chart.pdf"/>
          <p:cNvPicPr>
            <a:picLocks noChangeAspect="1"/>
          </p:cNvPicPr>
          <p:nvPr/>
        </p:nvPicPr>
        <p:blipFill rotWithShape="1">
          <a:blip r:embed="rId3" cstate="email">
            <a:extLst>
              <a:ext uri="{28A0092B-C50C-407E-A947-70E740481C1C}">
                <a14:useLocalDpi xmlns:a14="http://schemas.microsoft.com/office/drawing/2010/main"/>
              </a:ext>
            </a:extLst>
          </a:blip>
          <a:srcRect l="4075" t="7912" r="8731" b="12963"/>
          <a:stretch/>
        </p:blipFill>
        <p:spPr>
          <a:xfrm>
            <a:off x="1671088" y="1124745"/>
            <a:ext cx="4320626" cy="5548345"/>
          </a:xfrm>
          <a:prstGeom prst="rect">
            <a:avLst/>
          </a:prstGeom>
        </p:spPr>
      </p:pic>
    </p:spTree>
    <p:extLst>
      <p:ext uri="{BB962C8B-B14F-4D97-AF65-F5344CB8AC3E}">
        <p14:creationId xmlns:p14="http://schemas.microsoft.com/office/powerpoint/2010/main" val="245023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pic>
        <p:nvPicPr>
          <p:cNvPr id="5" name="Picture 4"/>
          <p:cNvPicPr>
            <a:picLocks noChangeAspect="1"/>
          </p:cNvPicPr>
          <p:nvPr/>
        </p:nvPicPr>
        <p:blipFill>
          <a:blip r:embed="rId3"/>
          <a:stretch>
            <a:fillRect/>
          </a:stretch>
        </p:blipFill>
        <p:spPr>
          <a:xfrm>
            <a:off x="904875" y="1422460"/>
            <a:ext cx="7334250" cy="5048250"/>
          </a:xfrm>
          <a:prstGeom prst="rect">
            <a:avLst/>
          </a:prstGeom>
        </p:spPr>
      </p:pic>
      <p:sp>
        <p:nvSpPr>
          <p:cNvPr id="24" name="Rounded Rectangular Callout 23"/>
          <p:cNvSpPr/>
          <p:nvPr/>
        </p:nvSpPr>
        <p:spPr>
          <a:xfrm>
            <a:off x="6487064" y="534838"/>
            <a:ext cx="2294627" cy="205308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FRED TALK!</a:t>
            </a:r>
            <a:endParaRPr lang="en-GB" dirty="0"/>
          </a:p>
        </p:txBody>
      </p:sp>
    </p:spTree>
    <p:extLst>
      <p:ext uri="{BB962C8B-B14F-4D97-AF65-F5344CB8AC3E}">
        <p14:creationId xmlns:p14="http://schemas.microsoft.com/office/powerpoint/2010/main" val="376234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pic>
        <p:nvPicPr>
          <p:cNvPr id="4" name="Picture 3"/>
          <p:cNvPicPr>
            <a:picLocks noChangeAspect="1"/>
          </p:cNvPicPr>
          <p:nvPr/>
        </p:nvPicPr>
        <p:blipFill>
          <a:blip r:embed="rId3"/>
          <a:stretch>
            <a:fillRect/>
          </a:stretch>
        </p:blipFill>
        <p:spPr>
          <a:xfrm>
            <a:off x="1164836" y="1618172"/>
            <a:ext cx="6598938" cy="4552163"/>
          </a:xfrm>
          <a:prstGeom prst="rect">
            <a:avLst/>
          </a:prstGeom>
        </p:spPr>
      </p:pic>
      <p:sp>
        <p:nvSpPr>
          <p:cNvPr id="3" name="Rounded Rectangular Callout 2"/>
          <p:cNvSpPr/>
          <p:nvPr/>
        </p:nvSpPr>
        <p:spPr>
          <a:xfrm>
            <a:off x="6487064" y="534838"/>
            <a:ext cx="2294627" cy="2053087"/>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can’t FRED a RED!</a:t>
            </a:r>
            <a:endParaRPr lang="en-GB" dirty="0"/>
          </a:p>
        </p:txBody>
      </p:sp>
    </p:spTree>
    <p:extLst>
      <p:ext uri="{BB962C8B-B14F-4D97-AF65-F5344CB8AC3E}">
        <p14:creationId xmlns:p14="http://schemas.microsoft.com/office/powerpoint/2010/main" val="112416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sp>
        <p:nvSpPr>
          <p:cNvPr id="3" name="Rounded Rectangular Callout 2"/>
          <p:cNvSpPr/>
          <p:nvPr/>
        </p:nvSpPr>
        <p:spPr>
          <a:xfrm>
            <a:off x="6487064" y="534838"/>
            <a:ext cx="2294627" cy="205308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 Read, Read!</a:t>
            </a:r>
            <a:endParaRPr lang="en-GB" dirty="0"/>
          </a:p>
        </p:txBody>
      </p:sp>
      <p:pic>
        <p:nvPicPr>
          <p:cNvPr id="5" name="Picture 4"/>
          <p:cNvPicPr>
            <a:picLocks noChangeAspect="1"/>
          </p:cNvPicPr>
          <p:nvPr/>
        </p:nvPicPr>
        <p:blipFill>
          <a:blip r:embed="rId3"/>
          <a:stretch>
            <a:fillRect/>
          </a:stretch>
        </p:blipFill>
        <p:spPr>
          <a:xfrm>
            <a:off x="461552" y="3021886"/>
            <a:ext cx="4389457" cy="3267525"/>
          </a:xfrm>
          <a:prstGeom prst="rect">
            <a:avLst/>
          </a:prstGeom>
        </p:spPr>
      </p:pic>
      <p:pic>
        <p:nvPicPr>
          <p:cNvPr id="6" name="Picture 5"/>
          <p:cNvPicPr>
            <a:picLocks noChangeAspect="1"/>
          </p:cNvPicPr>
          <p:nvPr/>
        </p:nvPicPr>
        <p:blipFill>
          <a:blip r:embed="rId4"/>
          <a:stretch>
            <a:fillRect/>
          </a:stretch>
        </p:blipFill>
        <p:spPr>
          <a:xfrm>
            <a:off x="4680012" y="3262671"/>
            <a:ext cx="4063727" cy="2785957"/>
          </a:xfrm>
          <a:prstGeom prst="rect">
            <a:avLst/>
          </a:prstGeom>
        </p:spPr>
      </p:pic>
    </p:spTree>
    <p:extLst>
      <p:ext uri="{BB962C8B-B14F-4D97-AF65-F5344CB8AC3E}">
        <p14:creationId xmlns:p14="http://schemas.microsoft.com/office/powerpoint/2010/main" val="177968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a:t>
            </a:r>
          </a:p>
        </p:txBody>
      </p:sp>
      <p:sp>
        <p:nvSpPr>
          <p:cNvPr id="3" name="Content Placeholder 2"/>
          <p:cNvSpPr>
            <a:spLocks noGrp="1"/>
          </p:cNvSpPr>
          <p:nvPr>
            <p:ph idx="1"/>
          </p:nvPr>
        </p:nvSpPr>
        <p:spPr/>
        <p:txBody>
          <a:bodyPr/>
          <a:lstStyle/>
          <a:p>
            <a:pPr marL="457200" indent="-457200">
              <a:buFont typeface="Arial"/>
              <a:buChar char="•"/>
            </a:pPr>
            <a:r>
              <a:rPr lang="en-US" dirty="0"/>
              <a:t>Ensure RWI storybooks are in school every day.</a:t>
            </a:r>
          </a:p>
          <a:p>
            <a:endParaRPr lang="en-US" dirty="0"/>
          </a:p>
          <a:p>
            <a:pPr marL="457200" indent="-457200">
              <a:buFont typeface="Arial"/>
              <a:buChar char="•"/>
            </a:pPr>
            <a:r>
              <a:rPr lang="en-US" dirty="0"/>
              <a:t>Ensure RWI story books are looked after.</a:t>
            </a:r>
          </a:p>
          <a:p>
            <a:pPr marL="457200" indent="-457200">
              <a:buFont typeface="Arial"/>
              <a:buChar char="•"/>
            </a:pPr>
            <a:endParaRPr lang="en-US" dirty="0"/>
          </a:p>
          <a:p>
            <a:endParaRPr lang="en-US" dirty="0"/>
          </a:p>
        </p:txBody>
      </p:sp>
    </p:spTree>
    <p:extLst>
      <p:ext uri="{BB962C8B-B14F-4D97-AF65-F5344CB8AC3E}">
        <p14:creationId xmlns:p14="http://schemas.microsoft.com/office/powerpoint/2010/main" val="5539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points to note…</a:t>
            </a:r>
          </a:p>
        </p:txBody>
      </p:sp>
      <p:sp>
        <p:nvSpPr>
          <p:cNvPr id="3" name="Content Placeholder 2"/>
          <p:cNvSpPr>
            <a:spLocks noGrp="1"/>
          </p:cNvSpPr>
          <p:nvPr>
            <p:ph idx="1"/>
          </p:nvPr>
        </p:nvSpPr>
        <p:spPr/>
        <p:txBody>
          <a:bodyPr/>
          <a:lstStyle/>
          <a:p>
            <a:r>
              <a:rPr lang="en-US" dirty="0"/>
              <a:t>Use pure sounds, not letter names</a:t>
            </a:r>
          </a:p>
          <a:p>
            <a:endParaRPr lang="en-US" dirty="0"/>
          </a:p>
          <a:p>
            <a:r>
              <a:rPr lang="en-US" dirty="0"/>
              <a:t>Use Fred Talk to read and spell words</a:t>
            </a:r>
          </a:p>
          <a:p>
            <a:endParaRPr lang="en-US" dirty="0"/>
          </a:p>
          <a:p>
            <a:r>
              <a:rPr lang="en-US" dirty="0"/>
              <a:t>Listen to your child read their Storybook every day – it is NEVER too easy!</a:t>
            </a:r>
          </a:p>
          <a:p>
            <a:pPr marL="514350" indent="-514350">
              <a:buFont typeface="+mj-lt"/>
              <a:buAutoNum type="arabicPeriod"/>
            </a:pPr>
            <a:endParaRPr lang="en-US" dirty="0"/>
          </a:p>
          <a:p>
            <a:r>
              <a:rPr lang="en-US" dirty="0"/>
              <a:t>Read stories to your child every day</a:t>
            </a:r>
          </a:p>
          <a:p>
            <a:pPr marL="457200" indent="-457200">
              <a:buFont typeface="Arial"/>
              <a:buChar char="•"/>
            </a:pPr>
            <a:endParaRPr lang="en-US" dirty="0"/>
          </a:p>
        </p:txBody>
      </p:sp>
    </p:spTree>
    <p:extLst>
      <p:ext uri="{BB962C8B-B14F-4D97-AF65-F5344CB8AC3E}">
        <p14:creationId xmlns:p14="http://schemas.microsoft.com/office/powerpoint/2010/main" val="7566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p:txBody>
          <a:bodyPr/>
          <a:lstStyle/>
          <a:p>
            <a:r>
              <a:rPr lang="en-US" dirty="0"/>
              <a:t>Ruth Miskin Parents’ Page:</a:t>
            </a:r>
          </a:p>
          <a:p>
            <a:r>
              <a:rPr lang="en-US" dirty="0">
                <a:hlinkClick r:id="rId3"/>
              </a:rPr>
              <a:t>http://www.ruthmiskin.com/en/parents/</a:t>
            </a:r>
            <a:endParaRPr lang="en-US" dirty="0"/>
          </a:p>
          <a:p>
            <a:endParaRPr lang="en-US" dirty="0"/>
          </a:p>
          <a:p>
            <a:r>
              <a:rPr lang="en-US" dirty="0"/>
              <a:t>Ruth Miskin Facebook:</a:t>
            </a:r>
          </a:p>
          <a:p>
            <a:r>
              <a:rPr lang="en-US" dirty="0">
                <a:hlinkClick r:id="rId4"/>
              </a:rPr>
              <a:t>https://www.facebook.com/miskin.education</a:t>
            </a:r>
            <a:endParaRPr lang="en-US" dirty="0"/>
          </a:p>
          <a:p>
            <a:endParaRPr lang="en-US" dirty="0"/>
          </a:p>
          <a:p>
            <a:r>
              <a:rPr lang="en-US" dirty="0"/>
              <a:t>Free e-books for home reading:</a:t>
            </a:r>
          </a:p>
          <a:p>
            <a:r>
              <a:rPr lang="en-US" dirty="0">
                <a:hlinkClick r:id="rId5"/>
              </a:rPr>
              <a:t>http://www.oxfordowl.co.uk/Reading/</a:t>
            </a:r>
            <a:endParaRPr lang="en-US" dirty="0"/>
          </a:p>
          <a:p>
            <a:endParaRPr lang="en-US" dirty="0"/>
          </a:p>
          <a:p>
            <a:endParaRPr lang="en-US" dirty="0"/>
          </a:p>
        </p:txBody>
      </p:sp>
    </p:spTree>
    <p:extLst>
      <p:ext uri="{BB962C8B-B14F-4D97-AF65-F5344CB8AC3E}">
        <p14:creationId xmlns:p14="http://schemas.microsoft.com/office/powerpoint/2010/main" val="18725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6" y="260649"/>
            <a:ext cx="8640951" cy="864096"/>
          </a:xfrm>
        </p:spPr>
        <p:txBody>
          <a:bodyPr/>
          <a:lstStyle/>
          <a:p>
            <a:r>
              <a:rPr lang="en-US" dirty="0"/>
              <a:t>Reading </a:t>
            </a:r>
            <a:r>
              <a:rPr lang="en-GB" dirty="0"/>
              <a:t>changes everything</a:t>
            </a:r>
            <a:endParaRPr lang="en-US" dirty="0"/>
          </a:p>
        </p:txBody>
      </p:sp>
      <p:pic>
        <p:nvPicPr>
          <p:cNvPr id="1026" name="Picture 2" descr="Image result for reading quo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0150" y="1514318"/>
            <a:ext cx="4300430" cy="534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5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other questions</a:t>
            </a:r>
          </a:p>
        </p:txBody>
      </p:sp>
      <p:sp>
        <p:nvSpPr>
          <p:cNvPr id="6" name="Rectangle 5">
            <a:extLst>
              <a:ext uri="{FF2B5EF4-FFF2-40B4-BE49-F238E27FC236}">
                <a16:creationId xmlns:a16="http://schemas.microsoft.com/office/drawing/2014/main" id="{FEAA93A9-005C-EC4C-87E0-11AF3DA2EC4F}"/>
              </a:ext>
            </a:extLst>
          </p:cNvPr>
          <p:cNvSpPr/>
          <p:nvPr/>
        </p:nvSpPr>
        <p:spPr>
          <a:xfrm>
            <a:off x="2173829" y="2305615"/>
            <a:ext cx="4174541" cy="2246769"/>
          </a:xfrm>
          <a:prstGeom prst="rect">
            <a:avLst/>
          </a:prstGeom>
          <a:noFill/>
          <a:ln>
            <a:noFill/>
          </a:ln>
        </p:spPr>
        <p:txBody>
          <a:bodyPr wrap="none" lIns="91440" tIns="45720" rIns="91440" bIns="45720">
            <a:spAutoFit/>
          </a:bodyPr>
          <a:lstStyle/>
          <a:p>
            <a:pPr algn="ctr"/>
            <a:r>
              <a:rPr lang="en-US" sz="1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Q&amp;A</a:t>
            </a:r>
            <a:endParaRPr lang="en-US" sz="1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701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ading 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813" y="506802"/>
            <a:ext cx="5831157" cy="58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4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dirty="0">
                <a:solidFill>
                  <a:srgbClr val="787878"/>
                </a:solidFill>
                <a:latin typeface="Arial"/>
                <a:ea typeface="Arial"/>
                <a:cs typeface="Arial"/>
                <a:sym typeface="Arial"/>
              </a:rPr>
              <a:t>What is phonics?</a:t>
            </a:r>
          </a:p>
        </p:txBody>
      </p:sp>
      <p:sp>
        <p:nvSpPr>
          <p:cNvPr id="234" name="Shape 234"/>
          <p:cNvSpPr txBox="1">
            <a:spLocks noGrp="1"/>
          </p:cNvSpPr>
          <p:nvPr>
            <p:ph type="body" idx="1"/>
          </p:nvPr>
        </p:nvSpPr>
        <p:spPr>
          <a:xfrm>
            <a:off x="323528" y="1196751"/>
            <a:ext cx="8639174" cy="5040559"/>
          </a:xfrm>
          <a:prstGeom prst="rect">
            <a:avLst/>
          </a:prstGeom>
          <a:noFill/>
          <a:ln>
            <a:noFill/>
          </a:ln>
        </p:spPr>
        <p:txBody>
          <a:bodyPr lIns="91425" tIns="45700" rIns="91425" bIns="45700" anchor="t" anchorCtr="0">
            <a:noAutofit/>
          </a:bodyPr>
          <a:lstStyle/>
          <a:p>
            <a:pPr marL="0" marR="0" lvl="0" indent="0" algn="l" rtl="0">
              <a:lnSpc>
                <a:spcPct val="90000"/>
              </a:lnSpc>
              <a:spcBef>
                <a:spcPts val="640"/>
              </a:spcBef>
              <a:spcAft>
                <a:spcPts val="0"/>
              </a:spcAft>
              <a:buSzPct val="25000"/>
              <a:buNone/>
            </a:pPr>
            <a:endParaRPr lang="en-US" dirty="0">
              <a:solidFill>
                <a:schemeClr val="dk2"/>
              </a:solidFill>
              <a:latin typeface="Arial"/>
              <a:ea typeface="Arial"/>
              <a:cs typeface="Arial"/>
              <a:sym typeface="Arial"/>
            </a:endParaRPr>
          </a:p>
          <a:p>
            <a:pPr marL="457200" marR="0" lvl="0" indent="-457200" algn="l" rtl="0">
              <a:lnSpc>
                <a:spcPct val="90000"/>
              </a:lnSpc>
              <a:spcBef>
                <a:spcPts val="640"/>
              </a:spcBef>
              <a:spcAft>
                <a:spcPts val="0"/>
              </a:spcAft>
              <a:buSzPct val="25000"/>
              <a:buFont typeface="Wingdings" panose="05000000000000000000" pitchFamily="2" charset="2"/>
              <a:buChar char="§"/>
            </a:pPr>
            <a:r>
              <a:rPr lang="en-US" sz="3200" b="0" i="0" u="none" strike="noStrike" cap="none" dirty="0">
                <a:solidFill>
                  <a:schemeClr val="dk2"/>
                </a:solidFill>
                <a:latin typeface="Arial"/>
                <a:ea typeface="Arial"/>
                <a:cs typeface="Arial"/>
                <a:sym typeface="Arial"/>
              </a:rPr>
              <a:t>Teaching children to read by learning sounds and blending them together </a:t>
            </a:r>
            <a:r>
              <a:rPr lang="en-US" dirty="0">
                <a:solidFill>
                  <a:schemeClr val="dk2"/>
                </a:solidFill>
                <a:latin typeface="Arial"/>
                <a:ea typeface="Arial"/>
                <a:cs typeface="Arial"/>
                <a:sym typeface="Arial"/>
              </a:rPr>
              <a:t>to read words.</a:t>
            </a:r>
          </a:p>
          <a:p>
            <a:pPr marL="0" marR="0" lvl="0" indent="0" algn="l" rtl="0">
              <a:lnSpc>
                <a:spcPct val="90000"/>
              </a:lnSpc>
              <a:spcBef>
                <a:spcPts val="640"/>
              </a:spcBef>
              <a:spcAft>
                <a:spcPts val="0"/>
              </a:spcAft>
              <a:buSzPct val="25000"/>
              <a:buNone/>
            </a:pPr>
            <a:endParaRPr lang="en-US" dirty="0">
              <a:solidFill>
                <a:schemeClr val="dk2"/>
              </a:solidFill>
              <a:latin typeface="Arial"/>
              <a:ea typeface="Arial"/>
              <a:cs typeface="Arial"/>
              <a:sym typeface="Arial"/>
            </a:endParaRPr>
          </a:p>
          <a:p>
            <a:pPr marL="0" marR="0" lvl="0" indent="0" algn="ctr" rtl="0">
              <a:lnSpc>
                <a:spcPct val="90000"/>
              </a:lnSpc>
              <a:spcBef>
                <a:spcPts val="640"/>
              </a:spcBef>
              <a:spcAft>
                <a:spcPts val="0"/>
              </a:spcAft>
              <a:buSzPct val="25000"/>
              <a:buNone/>
            </a:pPr>
            <a:r>
              <a:rPr lang="en-US" dirty="0">
                <a:solidFill>
                  <a:srgbClr val="FF0000"/>
                </a:solidFill>
                <a:latin typeface="Arial"/>
                <a:ea typeface="Arial"/>
                <a:cs typeface="Arial"/>
                <a:sym typeface="Arial"/>
              </a:rPr>
              <a:t>s-a-t                s-t-a-m-p             t-r-ai-n        </a:t>
            </a:r>
          </a:p>
          <a:p>
            <a:pPr marL="0" marR="0" lvl="0" indent="0" algn="l" rtl="0">
              <a:lnSpc>
                <a:spcPct val="90000"/>
              </a:lnSpc>
              <a:spcBef>
                <a:spcPts val="640"/>
              </a:spcBef>
              <a:spcAft>
                <a:spcPts val="0"/>
              </a:spcAft>
              <a:buSzPct val="25000"/>
              <a:buNone/>
            </a:pPr>
            <a:endParaRPr lang="en-US" sz="3200" b="0" i="0" u="none" strike="noStrike" cap="none" dirty="0">
              <a:solidFill>
                <a:schemeClr val="dk2"/>
              </a:solidFill>
              <a:latin typeface="Arial"/>
              <a:ea typeface="Arial"/>
              <a:cs typeface="Arial"/>
              <a:sym typeface="Arial"/>
            </a:endParaRPr>
          </a:p>
          <a:p>
            <a:pPr marL="457200" marR="0" lvl="0" indent="-457200" algn="l" rtl="0">
              <a:lnSpc>
                <a:spcPct val="90000"/>
              </a:lnSpc>
              <a:spcBef>
                <a:spcPts val="640"/>
              </a:spcBef>
              <a:spcAft>
                <a:spcPts val="0"/>
              </a:spcAft>
              <a:buSzPct val="25000"/>
              <a:buFont typeface="Wingdings" panose="05000000000000000000" pitchFamily="2" charset="2"/>
              <a:buChar char="§"/>
            </a:pPr>
            <a:r>
              <a:rPr lang="en-US" dirty="0">
                <a:solidFill>
                  <a:schemeClr val="dk2"/>
                </a:solidFill>
                <a:latin typeface="Arial"/>
                <a:ea typeface="Arial"/>
                <a:cs typeface="Arial"/>
                <a:sym typeface="Arial"/>
              </a:rPr>
              <a:t>Teaching children to spell words using the sounds that they know.</a:t>
            </a:r>
            <a:endParaRPr lang="en-US" sz="32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12053036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GB" i="1" dirty="0">
                <a:latin typeface="Arial" charset="0"/>
              </a:rPr>
              <a:t>Read Write Inc</a:t>
            </a:r>
            <a:r>
              <a:rPr lang="en-GB" dirty="0">
                <a:latin typeface="Arial" charset="0"/>
              </a:rPr>
              <a:t>. Phonics </a:t>
            </a:r>
          </a:p>
        </p:txBody>
      </p:sp>
      <p:sp>
        <p:nvSpPr>
          <p:cNvPr id="7172" name="Rectangle 3"/>
          <p:cNvSpPr>
            <a:spLocks noGrp="1" noChangeArrowheads="1"/>
          </p:cNvSpPr>
          <p:nvPr>
            <p:ph type="body" idx="1"/>
          </p:nvPr>
        </p:nvSpPr>
        <p:spPr>
          <a:xfrm>
            <a:off x="323528" y="995423"/>
            <a:ext cx="8639175" cy="5241889"/>
          </a:xfrm>
        </p:spPr>
        <p:txBody>
          <a:bodyPr/>
          <a:lstStyle/>
          <a:p>
            <a:pPr marL="457200" indent="-457200">
              <a:buFont typeface="Arial"/>
              <a:buChar char="•"/>
            </a:pPr>
            <a:endParaRPr lang="en-US" dirty="0">
              <a:latin typeface="Arial Unicode MS" charset="0"/>
            </a:endParaRPr>
          </a:p>
          <a:p>
            <a:pPr marL="457200" indent="-457200">
              <a:buFont typeface="Arial"/>
              <a:buChar char="•"/>
            </a:pPr>
            <a:r>
              <a:rPr lang="en-US" sz="2600" dirty="0">
                <a:latin typeface="Arial Unicode MS" charset="0"/>
              </a:rPr>
              <a:t>Systematic phonics scheme used to teach children in Reception, Year One and Year Two who are learning to read. For children who fall behind the expected standard at the end of Year 2, the teaching of phonics also continues into Key Stage 2</a:t>
            </a:r>
          </a:p>
          <a:p>
            <a:pPr marL="457200" indent="-457200">
              <a:buFont typeface="Arial"/>
              <a:buChar char="•"/>
            </a:pPr>
            <a:endParaRPr lang="en-US" sz="2600" dirty="0">
              <a:latin typeface="Arial Unicode MS" charset="0"/>
            </a:endParaRPr>
          </a:p>
          <a:p>
            <a:pPr marL="457200" indent="-457200">
              <a:buFont typeface="Arial"/>
              <a:buChar char="•"/>
            </a:pPr>
            <a:r>
              <a:rPr lang="en-US" sz="2600" dirty="0">
                <a:latin typeface="Arial Unicode MS" charset="0"/>
              </a:rPr>
              <a:t>Children are t</a:t>
            </a:r>
            <a:r>
              <a:rPr lang="en-GB" sz="2600" dirty="0">
                <a:latin typeface="Arial Unicode MS" charset="0"/>
              </a:rPr>
              <a:t>aught in groups based on their stage of reading.</a:t>
            </a:r>
          </a:p>
          <a:p>
            <a:pPr marL="457200" indent="-457200">
              <a:buFont typeface="Arial"/>
              <a:buChar char="•"/>
            </a:pPr>
            <a:endParaRPr lang="en-US" sz="2600" dirty="0">
              <a:latin typeface="Arial Unicode MS" charset="0"/>
            </a:endParaRPr>
          </a:p>
          <a:p>
            <a:pPr marL="457200" indent="-457200">
              <a:buFont typeface="Arial"/>
              <a:buChar char="•"/>
            </a:pPr>
            <a:r>
              <a:rPr lang="en-US" sz="2600" dirty="0">
                <a:latin typeface="Arial Unicode MS" charset="0"/>
              </a:rPr>
              <a:t>Children are assessed regularly to ensure all children practice reading at the correct level.</a:t>
            </a:r>
          </a:p>
        </p:txBody>
      </p:sp>
    </p:spTree>
    <p:extLst>
      <p:ext uri="{BB962C8B-B14F-4D97-AF65-F5344CB8AC3E}">
        <p14:creationId xmlns:p14="http://schemas.microsoft.com/office/powerpoint/2010/main" val="29665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itle 1"/>
          <p:cNvSpPr>
            <a:spLocks noGrp="1"/>
          </p:cNvSpPr>
          <p:nvPr>
            <p:ph type="title"/>
          </p:nvPr>
        </p:nvSpPr>
        <p:spPr/>
        <p:txBody>
          <a:bodyPr/>
          <a:lstStyle/>
          <a:p>
            <a:pPr eaLnBrk="1" fontAlgn="auto" hangingPunct="1">
              <a:spcBef>
                <a:spcPts val="0"/>
              </a:spcBef>
              <a:spcAft>
                <a:spcPts val="0"/>
              </a:spcAft>
              <a:defRPr/>
            </a:pPr>
            <a:r>
              <a:rPr lang="en-GB" dirty="0">
                <a:solidFill>
                  <a:schemeClr val="accent5"/>
                </a:solidFill>
                <a:ea typeface="Arial Unicode MS" pitchFamily="34" charset="-128"/>
                <a:cs typeface="Arial Unicode MS" pitchFamily="34" charset="-128"/>
              </a:rPr>
              <a:t>Speed Sounds Set 1 and Set 2</a:t>
            </a:r>
          </a:p>
        </p:txBody>
      </p:sp>
      <p:sp>
        <p:nvSpPr>
          <p:cNvPr id="71681" name="Rectangle 3"/>
          <p:cNvSpPr>
            <a:spLocks noGrp="1" noChangeArrowheads="1"/>
          </p:cNvSpPr>
          <p:nvPr>
            <p:ph idx="1"/>
          </p:nvPr>
        </p:nvSpPr>
        <p:spPr>
          <a:xfrm>
            <a:off x="422275" y="1600200"/>
            <a:ext cx="5666731" cy="4530725"/>
          </a:xfrm>
        </p:spPr>
        <p:txBody>
          <a:bodyPr/>
          <a:lstStyle/>
          <a:p>
            <a:pPr eaLnBrk="1" hangingPunct="1">
              <a:buFont typeface="Wingdings" pitchFamily="2" charset="2"/>
              <a:buNone/>
            </a:pPr>
            <a:r>
              <a:rPr lang="en-GB" dirty="0">
                <a:latin typeface="Arial Unicode MS"/>
                <a:ea typeface="Arial Unicode MS"/>
                <a:cs typeface="Arial Unicode MS"/>
              </a:rPr>
              <a:t>   </a:t>
            </a:r>
            <a:endParaRPr lang="en-US" dirty="0">
              <a:latin typeface="Arial Unicode MS"/>
              <a:ea typeface="Arial Unicode MS"/>
              <a:cs typeface="Arial Unicode MS"/>
            </a:endParaRPr>
          </a:p>
        </p:txBody>
      </p:sp>
      <p:sp>
        <p:nvSpPr>
          <p:cNvPr id="29702" name="TextBox 6"/>
          <p:cNvSpPr txBox="1">
            <a:spLocks noChangeArrowheads="1"/>
          </p:cNvSpPr>
          <p:nvPr/>
        </p:nvSpPr>
        <p:spPr bwMode="auto">
          <a:xfrm>
            <a:off x="496888" y="1751013"/>
            <a:ext cx="3810000" cy="954107"/>
          </a:xfrm>
          <a:prstGeom prst="rect">
            <a:avLst/>
          </a:prstGeom>
          <a:noFill/>
          <a:ln>
            <a:noFill/>
          </a:ln>
          <a:extLst/>
        </p:spPr>
        <p:txBody>
          <a:bodyPr>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fontAlgn="auto" hangingPunct="1">
              <a:spcBef>
                <a:spcPts val="0"/>
              </a:spcBef>
              <a:spcAft>
                <a:spcPts val="0"/>
              </a:spcAft>
              <a:defRPr/>
            </a:pPr>
            <a:endParaRPr lang="en-GB" sz="2800" dirty="0">
              <a:solidFill>
                <a:schemeClr val="tx2"/>
              </a:solidFill>
              <a:latin typeface="+mn-lt"/>
              <a:ea typeface="Arial Unicode MS" pitchFamily="34" charset="-128"/>
              <a:cs typeface="Arial Unicode MS" pitchFamily="34" charset="-128"/>
            </a:endParaRPr>
          </a:p>
          <a:p>
            <a:pPr eaLnBrk="1" fontAlgn="auto" hangingPunct="1">
              <a:spcBef>
                <a:spcPts val="0"/>
              </a:spcBef>
              <a:spcAft>
                <a:spcPts val="0"/>
              </a:spcAft>
              <a:defRPr/>
            </a:pPr>
            <a:endParaRPr lang="en-US" sz="2800" dirty="0">
              <a:solidFill>
                <a:schemeClr val="tx2"/>
              </a:solidFill>
              <a:latin typeface="+mn-lt"/>
              <a:ea typeface="Arial Unicode MS" pitchFamily="34" charset="-128"/>
              <a:cs typeface="Arial Unicode MS" pitchFamily="34" charset="-128"/>
            </a:endParaRPr>
          </a:p>
        </p:txBody>
      </p:sp>
      <p:pic>
        <p:nvPicPr>
          <p:cNvPr id="2" name="Picture 1" descr="Simple_Speed_Sounds_Chart.pdf"/>
          <p:cNvPicPr>
            <a:picLocks noChangeAspect="1"/>
          </p:cNvPicPr>
          <p:nvPr/>
        </p:nvPicPr>
        <p:blipFill rotWithShape="1">
          <a:blip r:embed="rId3" cstate="screen">
            <a:extLst>
              <a:ext uri="{28A0092B-C50C-407E-A947-70E740481C1C}">
                <a14:useLocalDpi xmlns:a14="http://schemas.microsoft.com/office/drawing/2010/main"/>
              </a:ext>
            </a:extLst>
          </a:blip>
          <a:srcRect l="-238" t="6871" r="2798" b="44253"/>
          <a:stretch/>
        </p:blipFill>
        <p:spPr>
          <a:xfrm>
            <a:off x="0" y="1077886"/>
            <a:ext cx="6316556" cy="5461036"/>
          </a:xfrm>
          <a:prstGeom prst="rect">
            <a:avLst/>
          </a:prstGeom>
        </p:spPr>
      </p:pic>
      <p:sp>
        <p:nvSpPr>
          <p:cNvPr id="3" name="Rounded Rectangle 2"/>
          <p:cNvSpPr/>
          <p:nvPr/>
        </p:nvSpPr>
        <p:spPr>
          <a:xfrm>
            <a:off x="195484" y="1484784"/>
            <a:ext cx="5893522" cy="864096"/>
          </a:xfrm>
          <a:prstGeom prst="roundRect">
            <a:avLst/>
          </a:prstGeom>
          <a:solidFill>
            <a:schemeClr val="accent6">
              <a:lumMod val="7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23528" y="3140968"/>
            <a:ext cx="5637434" cy="864096"/>
          </a:xfrm>
          <a:prstGeom prst="roundRect">
            <a:avLst/>
          </a:prstGeom>
          <a:solidFill>
            <a:schemeClr val="accent6">
              <a:lumMod val="7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23528" y="4725144"/>
            <a:ext cx="2454396" cy="504056"/>
          </a:xfrm>
          <a:prstGeom prst="roundRect">
            <a:avLst/>
          </a:prstGeom>
          <a:solidFill>
            <a:schemeClr val="accent6">
              <a:lumMod val="7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39816D-7CFA-4B10-8B72-651BE4D739D8}"/>
              </a:ext>
            </a:extLst>
          </p:cNvPr>
          <p:cNvSpPr txBox="1"/>
          <p:nvPr/>
        </p:nvSpPr>
        <p:spPr>
          <a:xfrm>
            <a:off x="6447099" y="1484784"/>
            <a:ext cx="2501417"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t>We start off by teaching children one way of reading and writing every sound.</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teach letter sounds, not letter names.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use pure sounds</a:t>
            </a:r>
            <a:endParaRPr lang="en-GB" sz="2200" dirty="0"/>
          </a:p>
        </p:txBody>
      </p:sp>
    </p:spTree>
    <p:extLst>
      <p:ext uri="{BB962C8B-B14F-4D97-AF65-F5344CB8AC3E}">
        <p14:creationId xmlns:p14="http://schemas.microsoft.com/office/powerpoint/2010/main" val="183700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dirty="0">
                <a:solidFill>
                  <a:srgbClr val="787878"/>
                </a:solidFill>
                <a:latin typeface="Arial"/>
                <a:ea typeface="Arial"/>
                <a:cs typeface="Arial"/>
                <a:sym typeface="Arial"/>
              </a:rPr>
              <a:t>Speed Sounds Set 3</a:t>
            </a:r>
          </a:p>
        </p:txBody>
      </p:sp>
      <p:pic>
        <p:nvPicPr>
          <p:cNvPr id="6" name="Picture 5" descr="Complex_Speed_Sounds_Chart.pdf"/>
          <p:cNvPicPr>
            <a:picLocks noChangeAspect="1"/>
          </p:cNvPicPr>
          <p:nvPr/>
        </p:nvPicPr>
        <p:blipFill rotWithShape="1">
          <a:blip r:embed="rId3" cstate="email">
            <a:extLst>
              <a:ext uri="{28A0092B-C50C-407E-A947-70E740481C1C}">
                <a14:useLocalDpi xmlns:a14="http://schemas.microsoft.com/office/drawing/2010/main"/>
              </a:ext>
            </a:extLst>
          </a:blip>
          <a:srcRect l="4075" t="7912" r="8731" b="12963"/>
          <a:stretch/>
        </p:blipFill>
        <p:spPr>
          <a:xfrm>
            <a:off x="631551" y="1309655"/>
            <a:ext cx="4889573" cy="5548345"/>
          </a:xfrm>
          <a:prstGeom prst="rect">
            <a:avLst/>
          </a:prstGeom>
        </p:spPr>
      </p:pic>
      <p:sp>
        <p:nvSpPr>
          <p:cNvPr id="4" name="TextBox 3">
            <a:extLst>
              <a:ext uri="{FF2B5EF4-FFF2-40B4-BE49-F238E27FC236}">
                <a16:creationId xmlns:a16="http://schemas.microsoft.com/office/drawing/2014/main" id="{9F581351-2945-443F-BFF5-2AE79845A386}"/>
              </a:ext>
            </a:extLst>
          </p:cNvPr>
          <p:cNvSpPr txBox="1"/>
          <p:nvPr/>
        </p:nvSpPr>
        <p:spPr>
          <a:xfrm>
            <a:off x="5729469" y="1499583"/>
            <a:ext cx="3020992" cy="3293209"/>
          </a:xfrm>
          <a:prstGeom prst="rect">
            <a:avLst/>
          </a:prstGeom>
          <a:noFill/>
        </p:spPr>
        <p:txBody>
          <a:bodyPr wrap="square" rtlCol="0">
            <a:spAutoFit/>
          </a:bodyPr>
          <a:lstStyle/>
          <a:p>
            <a:pPr marL="285750" indent="-285750">
              <a:buFont typeface="Arial" panose="020B0604020202020204" pitchFamily="34" charset="0"/>
              <a:buChar char="•"/>
            </a:pPr>
            <a:r>
              <a:rPr lang="en-US" sz="2600" dirty="0"/>
              <a:t>Once children know one way of reading and writing every sound, they start to learn different spellings for each sound.</a:t>
            </a:r>
            <a:endParaRPr lang="en-GB" sz="2600" dirty="0"/>
          </a:p>
        </p:txBody>
      </p:sp>
    </p:spTree>
    <p:extLst>
      <p:ext uri="{BB962C8B-B14F-4D97-AF65-F5344CB8AC3E}">
        <p14:creationId xmlns:p14="http://schemas.microsoft.com/office/powerpoint/2010/main" val="242740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Sounds + blending = reading </a:t>
            </a:r>
          </a:p>
        </p:txBody>
      </p:sp>
      <p:pic>
        <p:nvPicPr>
          <p:cNvPr id="16" name="Picture 15" descr="Screen Shot 2016-04-13 at 10.33.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6765" y="1827476"/>
            <a:ext cx="2963858" cy="1394893"/>
          </a:xfrm>
          <a:prstGeom prst="rect">
            <a:avLst/>
          </a:prstGeom>
          <a:ln>
            <a:solidFill>
              <a:schemeClr val="tx1"/>
            </a:solidFill>
          </a:ln>
        </p:spPr>
      </p:pic>
      <p:sp>
        <p:nvSpPr>
          <p:cNvPr id="3" name="TextBox 2">
            <a:extLst>
              <a:ext uri="{FF2B5EF4-FFF2-40B4-BE49-F238E27FC236}">
                <a16:creationId xmlns:a16="http://schemas.microsoft.com/office/drawing/2014/main" id="{50D0F987-1124-9641-A917-5AF839C65251}"/>
              </a:ext>
            </a:extLst>
          </p:cNvPr>
          <p:cNvSpPr txBox="1"/>
          <p:nvPr/>
        </p:nvSpPr>
        <p:spPr>
          <a:xfrm>
            <a:off x="4039256" y="1895463"/>
            <a:ext cx="1065487" cy="1015663"/>
          </a:xfrm>
          <a:prstGeom prst="rect">
            <a:avLst/>
          </a:prstGeom>
          <a:noFill/>
        </p:spPr>
        <p:txBody>
          <a:bodyPr wrap="square" rtlCol="0">
            <a:spAutoFit/>
          </a:bodyPr>
          <a:lstStyle/>
          <a:p>
            <a:r>
              <a:rPr lang="en-US" sz="6000" b="1" dirty="0">
                <a:solidFill>
                  <a:srgbClr val="787878"/>
                </a:solidFill>
                <a:ea typeface="+mj-ea"/>
                <a:cs typeface="+mj-cs"/>
              </a:rPr>
              <a:t>+</a:t>
            </a:r>
          </a:p>
        </p:txBody>
      </p:sp>
      <p:pic>
        <p:nvPicPr>
          <p:cNvPr id="9" name="Picture 8" descr="as.png">
            <a:extLst>
              <a:ext uri="{FF2B5EF4-FFF2-40B4-BE49-F238E27FC236}">
                <a16:creationId xmlns:a16="http://schemas.microsoft.com/office/drawing/2014/main" id="{51EA20A7-5BA2-E440-9860-D798EE7E53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7" y="1680982"/>
            <a:ext cx="3393707" cy="1508314"/>
          </a:xfrm>
          <a:prstGeom prst="rect">
            <a:avLst/>
          </a:prstGeom>
        </p:spPr>
      </p:pic>
      <p:sp>
        <p:nvSpPr>
          <p:cNvPr id="4" name="TextBox 3">
            <a:extLst>
              <a:ext uri="{FF2B5EF4-FFF2-40B4-BE49-F238E27FC236}">
                <a16:creationId xmlns:a16="http://schemas.microsoft.com/office/drawing/2014/main" id="{09AB3C42-E5F2-4A7C-9CDE-233D57A23359}"/>
              </a:ext>
            </a:extLst>
          </p:cNvPr>
          <p:cNvSpPr txBox="1"/>
          <p:nvPr/>
        </p:nvSpPr>
        <p:spPr>
          <a:xfrm>
            <a:off x="659757" y="4190035"/>
            <a:ext cx="8252749" cy="2769989"/>
          </a:xfrm>
          <a:prstGeom prst="rect">
            <a:avLst/>
          </a:prstGeom>
          <a:noFill/>
        </p:spPr>
        <p:txBody>
          <a:bodyPr wrap="square" rtlCol="0">
            <a:spAutoFit/>
          </a:bodyPr>
          <a:lstStyle/>
          <a:p>
            <a:r>
              <a:rPr lang="en-US" sz="3200" dirty="0"/>
              <a:t>We teach children to blend sounds to read words</a:t>
            </a:r>
            <a:r>
              <a:rPr lang="en-US" sz="2600" dirty="0"/>
              <a:t>.</a:t>
            </a:r>
          </a:p>
          <a:p>
            <a:endParaRPr lang="en-US" sz="2600" dirty="0"/>
          </a:p>
          <a:p>
            <a:r>
              <a:rPr lang="en-US" sz="3200" dirty="0"/>
              <a:t>We use Fred Talk to help children to read.</a:t>
            </a:r>
          </a:p>
          <a:p>
            <a:endParaRPr lang="en-US" sz="2600" dirty="0"/>
          </a:p>
          <a:p>
            <a:endParaRPr lang="en-GB" sz="2600" dirty="0"/>
          </a:p>
        </p:txBody>
      </p:sp>
    </p:spTree>
    <p:extLst>
      <p:ext uri="{BB962C8B-B14F-4D97-AF65-F5344CB8AC3E}">
        <p14:creationId xmlns:p14="http://schemas.microsoft.com/office/powerpoint/2010/main" val="920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spelling using Fred Fingers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78545" r="-78545"/>
          <a:stretch>
            <a:fillRect/>
          </a:stretch>
        </p:blipFill>
        <p:spPr>
          <a:xfrm>
            <a:off x="-1424250" y="1289350"/>
            <a:ext cx="8639175" cy="5040560"/>
          </a:xfrm>
        </p:spPr>
      </p:pic>
      <p:sp>
        <p:nvSpPr>
          <p:cNvPr id="5" name="TextBox 4">
            <a:extLst>
              <a:ext uri="{FF2B5EF4-FFF2-40B4-BE49-F238E27FC236}">
                <a16:creationId xmlns:a16="http://schemas.microsoft.com/office/drawing/2014/main" id="{28271448-7FF4-4920-A80C-E4A12E8280CB}"/>
              </a:ext>
            </a:extLst>
          </p:cNvPr>
          <p:cNvSpPr txBox="1"/>
          <p:nvPr/>
        </p:nvSpPr>
        <p:spPr>
          <a:xfrm>
            <a:off x="3900669" y="1632030"/>
            <a:ext cx="5243331" cy="3046988"/>
          </a:xfrm>
          <a:prstGeom prst="rect">
            <a:avLst/>
          </a:prstGeom>
          <a:noFill/>
        </p:spPr>
        <p:txBody>
          <a:bodyPr wrap="square" rtlCol="0">
            <a:spAutoFit/>
          </a:bodyPr>
          <a:lstStyle/>
          <a:p>
            <a:r>
              <a:rPr lang="en-US" sz="3200" dirty="0"/>
              <a:t>We use Fred Fingers to help children sound out words to spell.</a:t>
            </a:r>
          </a:p>
          <a:p>
            <a:endParaRPr lang="en-US" sz="3200" dirty="0"/>
          </a:p>
          <a:p>
            <a:r>
              <a:rPr lang="en-US" sz="3200" dirty="0"/>
              <a:t>It is a tool so they will be able to spell any word.</a:t>
            </a:r>
            <a:endParaRPr lang="en-GB" sz="2600" dirty="0"/>
          </a:p>
        </p:txBody>
      </p:sp>
    </p:spTree>
    <p:extLst>
      <p:ext uri="{BB962C8B-B14F-4D97-AF65-F5344CB8AC3E}">
        <p14:creationId xmlns:p14="http://schemas.microsoft.com/office/powerpoint/2010/main" val="314491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Write Inc Storybooks</a:t>
            </a:r>
          </a:p>
        </p:txBody>
      </p:sp>
      <p:sp>
        <p:nvSpPr>
          <p:cNvPr id="50179" name="Rectangle 3"/>
          <p:cNvSpPr>
            <a:spLocks noGrp="1" noChangeArrowheads="1"/>
          </p:cNvSpPr>
          <p:nvPr>
            <p:ph idx="1"/>
          </p:nvPr>
        </p:nvSpPr>
        <p:spPr>
          <a:xfrm>
            <a:off x="323528" y="1196752"/>
            <a:ext cx="8639175" cy="5661248"/>
          </a:xfrm>
        </p:spPr>
        <p:txBody>
          <a:bodyPr>
            <a:normAutofit/>
          </a:bodyPr>
          <a:lstStyle/>
          <a:p>
            <a:pPr marL="457200" indent="-457200" eaLnBrk="1" hangingPunct="1">
              <a:buFont typeface="Arial" panose="020B0604020202020204" pitchFamily="34" charset="0"/>
              <a:buChar char="•"/>
            </a:pPr>
            <a:r>
              <a:rPr lang="en-US" sz="2200" dirty="0">
                <a:ea typeface="Arial Unicode MS" pitchFamily="34" charset="-128"/>
                <a:cs typeface="Arial Unicode MS" pitchFamily="34" charset="-128"/>
              </a:rPr>
              <a:t>Children practice by reading storybooks which are matched to the sounds that they have learned.</a:t>
            </a:r>
          </a:p>
          <a:p>
            <a:pPr marL="457200" indent="-457200" eaLnBrk="1" hangingPunct="1">
              <a:buFont typeface="Arial" panose="020B0604020202020204" pitchFamily="34" charset="0"/>
              <a:buChar char="•"/>
            </a:pPr>
            <a:endParaRPr lang="en-US" sz="2200" dirty="0">
              <a:ea typeface="Arial Unicode MS" pitchFamily="34" charset="-128"/>
              <a:cs typeface="Arial Unicode MS" pitchFamily="34" charset="-128"/>
            </a:endParaRPr>
          </a:p>
          <a:p>
            <a:pPr marL="457200" indent="-457200" eaLnBrk="1" hangingPunct="1">
              <a:buFont typeface="Arial" panose="020B0604020202020204" pitchFamily="34" charset="0"/>
              <a:buChar char="•"/>
            </a:pPr>
            <a:r>
              <a:rPr lang="en-US" sz="2200" dirty="0">
                <a:ea typeface="Arial Unicode MS" pitchFamily="34" charset="-128"/>
                <a:cs typeface="Arial Unicode MS" pitchFamily="34" charset="-128"/>
              </a:rPr>
              <a:t>In school children read each RWI storybook 3 times with their partner.</a:t>
            </a:r>
            <a:endParaRPr lang="en-GB" sz="2200" dirty="0">
              <a:ea typeface="Arial Unicode MS" pitchFamily="34" charset="-128"/>
              <a:cs typeface="Arial Unicode MS" pitchFamily="34" charset="-128"/>
            </a:endParaRPr>
          </a:p>
          <a:p>
            <a:pPr algn="ctr" eaLnBrk="1" hangingPunct="1">
              <a:buFont typeface="Wingdings" pitchFamily="2" charset="2"/>
              <a:buNone/>
            </a:pPr>
            <a:r>
              <a:rPr lang="en-GB" sz="2200" dirty="0">
                <a:ea typeface="Arial Unicode MS" pitchFamily="34" charset="-128"/>
                <a:cs typeface="Arial Unicode MS" pitchFamily="34" charset="-128"/>
              </a:rPr>
              <a:t>1. Accuracy</a:t>
            </a:r>
          </a:p>
          <a:p>
            <a:pPr algn="ctr" eaLnBrk="1" hangingPunct="1">
              <a:buFont typeface="Wingdings" pitchFamily="2" charset="2"/>
              <a:buNone/>
            </a:pPr>
            <a:endParaRPr lang="en-GB" sz="2200" dirty="0">
              <a:ea typeface="Arial Unicode MS" pitchFamily="34" charset="-128"/>
              <a:cs typeface="Arial Unicode MS" pitchFamily="34" charset="-128"/>
            </a:endParaRPr>
          </a:p>
          <a:p>
            <a:pPr algn="ctr" eaLnBrk="1" hangingPunct="1">
              <a:buFont typeface="Wingdings" pitchFamily="2" charset="2"/>
              <a:buNone/>
            </a:pPr>
            <a:r>
              <a:rPr lang="en-GB" sz="2200" dirty="0">
                <a:ea typeface="Arial Unicode MS" pitchFamily="34" charset="-128"/>
                <a:cs typeface="Arial Unicode MS" pitchFamily="34" charset="-128"/>
              </a:rPr>
              <a:t>2. Fluency</a:t>
            </a:r>
          </a:p>
          <a:p>
            <a:pPr algn="ctr" eaLnBrk="1" hangingPunct="1">
              <a:buFont typeface="Wingdings" pitchFamily="2" charset="2"/>
              <a:buNone/>
            </a:pPr>
            <a:endParaRPr lang="en-GB" sz="2200" dirty="0">
              <a:ea typeface="Arial Unicode MS" pitchFamily="34" charset="-128"/>
              <a:cs typeface="Arial Unicode MS" pitchFamily="34" charset="-128"/>
            </a:endParaRPr>
          </a:p>
          <a:p>
            <a:pPr algn="ctr" eaLnBrk="1" hangingPunct="1">
              <a:buFont typeface="Wingdings" pitchFamily="2" charset="2"/>
              <a:buNone/>
            </a:pPr>
            <a:r>
              <a:rPr lang="en-GB" sz="2200" dirty="0">
                <a:ea typeface="Arial Unicode MS" pitchFamily="34" charset="-128"/>
                <a:cs typeface="Arial Unicode MS" pitchFamily="34" charset="-128"/>
              </a:rPr>
              <a:t>3. Comprehension</a:t>
            </a:r>
          </a:p>
          <a:p>
            <a:pPr algn="ctr" eaLnBrk="1" hangingPunct="1">
              <a:buFont typeface="Wingdings" pitchFamily="2" charset="2"/>
              <a:buNone/>
            </a:pPr>
            <a:endParaRPr lang="en-GB" sz="2200" dirty="0">
              <a:ea typeface="Arial Unicode MS" pitchFamily="34" charset="-128"/>
              <a:cs typeface="Arial Unicode MS" pitchFamily="34" charset="-128"/>
            </a:endParaRPr>
          </a:p>
          <a:p>
            <a:pPr marL="457200" indent="-457200" eaLnBrk="1" hangingPunct="1">
              <a:buFont typeface="Arial" panose="020B0604020202020204" pitchFamily="34" charset="0"/>
              <a:buChar char="•"/>
            </a:pPr>
            <a:r>
              <a:rPr lang="en-GB" sz="2200" dirty="0">
                <a:ea typeface="Arial Unicode MS" pitchFamily="34" charset="-128"/>
                <a:cs typeface="Arial Unicode MS" pitchFamily="34" charset="-128"/>
              </a:rPr>
              <a:t>The same book is then sent home to read and enjoy with you again and again.</a:t>
            </a:r>
          </a:p>
          <a:p>
            <a:pPr marL="457200" indent="-457200" eaLnBrk="1" hangingPunct="1">
              <a:buFont typeface="Arial" panose="020B0604020202020204" pitchFamily="34" charset="0"/>
              <a:buChar char="•"/>
            </a:pPr>
            <a:endParaRPr lang="en-GB" sz="2200" dirty="0">
              <a:ea typeface="Arial Unicode MS" pitchFamily="34" charset="-128"/>
              <a:cs typeface="Arial Unicode MS" pitchFamily="34" charset="-128"/>
            </a:endParaRPr>
          </a:p>
          <a:p>
            <a:pPr marL="457200" indent="-457200" eaLnBrk="1" hangingPunct="1">
              <a:buFont typeface="Arial" panose="020B0604020202020204" pitchFamily="34" charset="0"/>
              <a:buChar char="•"/>
            </a:pPr>
            <a:r>
              <a:rPr lang="en-US" sz="2200" dirty="0">
                <a:ea typeface="Arial Unicode MS" pitchFamily="34" charset="-128"/>
                <a:cs typeface="Arial Unicode MS" pitchFamily="34" charset="-128"/>
              </a:rPr>
              <a:t>Children are set up to succeed and enjoy reading!</a:t>
            </a:r>
            <a:endParaRPr lang="en-GB" sz="2200" dirty="0">
              <a:ea typeface="Arial Unicode MS" pitchFamily="34" charset="-128"/>
              <a:cs typeface="Arial Unicode MS" pitchFamily="34" charset="-128"/>
            </a:endParaRPr>
          </a:p>
          <a:p>
            <a:pPr eaLnBrk="1" hangingPunct="1">
              <a:buFont typeface="Wingdings" pitchFamily="2" charset="2"/>
              <a:buNone/>
            </a:pPr>
            <a:endParaRPr lang="en-GB" sz="2400" dirty="0">
              <a:ea typeface="Arial Unicode MS" pitchFamily="34" charset="-128"/>
              <a:cs typeface="Arial Unicode MS" pitchFamily="34" charset="-128"/>
            </a:endParaRPr>
          </a:p>
          <a:p>
            <a:pPr eaLnBrk="1" hangingPunct="1">
              <a:buFont typeface="Wingdings" pitchFamily="2" charset="2"/>
              <a:buNone/>
            </a:pPr>
            <a:endParaRPr lang="en-GB" sz="2400" i="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9944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0179">
                                            <p:txEl>
                                              <p:pRg st="3" end="3"/>
                                            </p:txEl>
                                          </p:spTgt>
                                        </p:tgtEl>
                                        <p:attrNameLst>
                                          <p:attrName>style.color</p:attrName>
                                        </p:attrNameLst>
                                      </p:cBhvr>
                                      <p:to>
                                        <a:schemeClr val="hlink"/>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50179">
                                            <p:txEl>
                                              <p:pRg st="2" end="2"/>
                                            </p:txEl>
                                          </p:spTgt>
                                        </p:tgtEl>
                                        <p:attrNameLst>
                                          <p:attrName>style.color</p:attrName>
                                        </p:attrNameLst>
                                      </p:cBhvr>
                                      <p:to>
                                        <a:schemeClr val="hlink"/>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50179">
                                            <p:txEl>
                                              <p:pRg st="0" end="0"/>
                                            </p:txEl>
                                          </p:spTgt>
                                        </p:tgtEl>
                                        <p:attrNameLst>
                                          <p:attrName>style.color</p:attrName>
                                        </p:attrNameLst>
                                      </p:cBhvr>
                                      <p:to>
                                        <a:schemeClr val="hlink"/>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50179">
                                            <p:txEl>
                                              <p:pRg st="5" end="5"/>
                                            </p:txEl>
                                          </p:spTgt>
                                        </p:tgtEl>
                                        <p:attrNameLst>
                                          <p:attrName>style.color</p:attrName>
                                        </p:attrNameLst>
                                      </p:cBhvr>
                                      <p:to>
                                        <a:schemeClr val="hlink"/>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50179">
                                            <p:txEl>
                                              <p:pRg st="7" end="7"/>
                                            </p:txEl>
                                          </p:spTgt>
                                        </p:tgtEl>
                                        <p:attrNameLst>
                                          <p:attrName>style.color</p:attrName>
                                        </p:attrNameLst>
                                      </p:cBhvr>
                                      <p:to>
                                        <a:schemeClr val="hlink"/>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50179">
                                            <p:txEl>
                                              <p:pRg st="9" end="9"/>
                                            </p:txEl>
                                          </p:spTgt>
                                        </p:tgtEl>
                                        <p:attrNameLst>
                                          <p:attrName>style.color</p:attrName>
                                        </p:attrNameLst>
                                      </p:cBhvr>
                                      <p:to>
                                        <a:schemeClr val="hlink"/>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500" fill="hold"/>
                                        <p:tgtEl>
                                          <p:spTgt spid="50179">
                                            <p:txEl>
                                              <p:pRg st="11" end="11"/>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Presentation1.potx</Template>
  <TotalTime>599</TotalTime>
  <Words>2620</Words>
  <Application>Microsoft Office PowerPoint</Application>
  <PresentationFormat>On-screen Show (4:3)</PresentationFormat>
  <Paragraphs>241</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ＭＳ Ｐゴシック</vt:lpstr>
      <vt:lpstr>Arial</vt:lpstr>
      <vt:lpstr>Arial Unicode MS</vt:lpstr>
      <vt:lpstr>Calibri</vt:lpstr>
      <vt:lpstr>Garamond</vt:lpstr>
      <vt:lpstr>Helvetica</vt:lpstr>
      <vt:lpstr>Times New Roman</vt:lpstr>
      <vt:lpstr>Wingdings</vt:lpstr>
      <vt:lpstr>NEW Phonics Template</vt:lpstr>
      <vt:lpstr> Parents’ Meeting Introduction to Read Write Inc. </vt:lpstr>
      <vt:lpstr>Reading changes everything</vt:lpstr>
      <vt:lpstr>What is phonics?</vt:lpstr>
      <vt:lpstr>Read Write Inc. Phonics </vt:lpstr>
      <vt:lpstr>Speed Sounds Set 1 and Set 2</vt:lpstr>
      <vt:lpstr>Speed Sounds Set 3</vt:lpstr>
      <vt:lpstr>Sounds + blending = reading </vt:lpstr>
      <vt:lpstr>Teach spelling using Fred Fingers</vt:lpstr>
      <vt:lpstr>‘Read, Write Inc Storybooks</vt:lpstr>
      <vt:lpstr>Where should your child be working?</vt:lpstr>
      <vt:lpstr>How do we help children who are falling behind?</vt:lpstr>
      <vt:lpstr>How can I help my child?</vt:lpstr>
      <vt:lpstr>What can I do with my child?</vt:lpstr>
      <vt:lpstr>What can I do with my child?</vt:lpstr>
      <vt:lpstr>What can I do with my child?</vt:lpstr>
      <vt:lpstr>What can I do with my child?</vt:lpstr>
      <vt:lpstr>What can I do?</vt:lpstr>
      <vt:lpstr>Important points to note…</vt:lpstr>
      <vt:lpstr>Online resources available</vt:lpstr>
      <vt:lpstr>Any other questions</vt:lpstr>
      <vt:lpstr>PowerPoint Presentation</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Steenson</dc:creator>
  <cp:lastModifiedBy>LWelburn</cp:lastModifiedBy>
  <cp:revision>128</cp:revision>
  <dcterms:created xsi:type="dcterms:W3CDTF">2015-11-23T14:36:59Z</dcterms:created>
  <dcterms:modified xsi:type="dcterms:W3CDTF">2023-01-23T00:31:47Z</dcterms:modified>
</cp:coreProperties>
</file>