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1"/>
  </p:sldMasterIdLst>
  <p:notesMasterIdLst>
    <p:notesMasterId r:id="rId23"/>
  </p:notesMasterIdLst>
  <p:sldIdLst>
    <p:sldId id="256" r:id="rId2"/>
    <p:sldId id="1014" r:id="rId3"/>
    <p:sldId id="382" r:id="rId4"/>
    <p:sldId id="266" r:id="rId5"/>
    <p:sldId id="818" r:id="rId6"/>
    <p:sldId id="296" r:id="rId7"/>
    <p:sldId id="1015" r:id="rId8"/>
    <p:sldId id="282" r:id="rId9"/>
    <p:sldId id="946" r:id="rId10"/>
    <p:sldId id="1022" r:id="rId11"/>
    <p:sldId id="882" r:id="rId12"/>
    <p:sldId id="1017" r:id="rId13"/>
    <p:sldId id="779" r:id="rId14"/>
    <p:sldId id="1020" r:id="rId15"/>
    <p:sldId id="1018" r:id="rId16"/>
    <p:sldId id="1019" r:id="rId17"/>
    <p:sldId id="1021" r:id="rId18"/>
    <p:sldId id="289" r:id="rId19"/>
    <p:sldId id="1016" r:id="rId20"/>
    <p:sldId id="1012" r:id="rId21"/>
    <p:sldId id="1013"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441"/>
    <p:restoredTop sz="76367" autoAdjust="0"/>
  </p:normalViewPr>
  <p:slideViewPr>
    <p:cSldViewPr snapToGrid="0" snapToObjects="1">
      <p:cViewPr varScale="1">
        <p:scale>
          <a:sx n="66" d="100"/>
          <a:sy n="66" d="100"/>
        </p:scale>
        <p:origin x="1349"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4F3A82-F637-1543-8C13-D12BDF0F499A}" type="datetimeFigureOut">
              <a:rPr lang="en-US" smtClean="0"/>
              <a:t>1/23/2023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167F53-BA33-7E40-958D-01A6607E9B7A}" type="slidenum">
              <a:rPr lang="en-US" smtClean="0"/>
              <a:t>‹#›</a:t>
            </a:fld>
            <a:endParaRPr lang="en-US"/>
          </a:p>
        </p:txBody>
      </p:sp>
    </p:spTree>
    <p:extLst>
      <p:ext uri="{BB962C8B-B14F-4D97-AF65-F5344CB8AC3E}">
        <p14:creationId xmlns:p14="http://schemas.microsoft.com/office/powerpoint/2010/main" val="420951503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Approximately 20 minutes is needed for this session.</a:t>
            </a:r>
          </a:p>
          <a:p>
            <a:endParaRPr lang="en-US" dirty="0"/>
          </a:p>
          <a:p>
            <a:r>
              <a:rPr lang="en-US" dirty="0"/>
              <a:t>Notes</a:t>
            </a:r>
            <a:r>
              <a:rPr lang="en-US" baseline="0" dirty="0"/>
              <a:t> are provided to help you lead the presentation.</a:t>
            </a:r>
          </a:p>
          <a:p>
            <a:r>
              <a:rPr lang="en-US" baseline="0" dirty="0"/>
              <a:t>Notes in italics are for your attention only.</a:t>
            </a:r>
          </a:p>
          <a:p>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i="1" baseline="0" dirty="0"/>
              <a:t>This bitesize parent session is designed as an introduction to Read Write Inc when you first implement the </a:t>
            </a:r>
            <a:r>
              <a:rPr lang="en-US" i="1" baseline="0" dirty="0" err="1"/>
              <a:t>programme</a:t>
            </a:r>
            <a:r>
              <a:rPr lang="en-US" i="1" baseline="0" dirty="0"/>
              <a:t> in your school and for parents of new YR children each September.</a:t>
            </a:r>
          </a:p>
          <a:p>
            <a:pPr marL="0" marR="0" lvl="0" indent="0" algn="l" defTabSz="457200" rtl="0" eaLnBrk="1" fontAlgn="auto" latinLnBrk="0" hangingPunct="1">
              <a:lnSpc>
                <a:spcPct val="100000"/>
              </a:lnSpc>
              <a:spcBef>
                <a:spcPts val="0"/>
              </a:spcBef>
              <a:spcAft>
                <a:spcPts val="0"/>
              </a:spcAft>
              <a:buClrTx/>
              <a:buSzTx/>
              <a:buFontTx/>
              <a:buNone/>
              <a:tabLst/>
              <a:defRPr/>
            </a:pPr>
            <a:r>
              <a:rPr lang="en-US" i="1" baseline="0" dirty="0"/>
              <a:t>Use the other bitesize parent PPTs throughout the year to discuss and </a:t>
            </a:r>
            <a:r>
              <a:rPr lang="en-US" i="1" baseline="0" dirty="0" err="1"/>
              <a:t>practise</a:t>
            </a:r>
            <a:r>
              <a:rPr lang="en-US" i="1" baseline="0" dirty="0"/>
              <a:t> how they can help their child at home based on the child’s group.</a:t>
            </a:r>
          </a:p>
          <a:p>
            <a:endParaRPr lang="en-US" dirty="0"/>
          </a:p>
          <a:p>
            <a:r>
              <a:rPr lang="en-US" dirty="0"/>
              <a:t>Notes</a:t>
            </a:r>
            <a:r>
              <a:rPr lang="en-US" baseline="0" dirty="0"/>
              <a:t> are provided to help you lead the presentation.</a:t>
            </a:r>
          </a:p>
          <a:p>
            <a:r>
              <a:rPr lang="en-US" baseline="0" dirty="0"/>
              <a:t>Notes in italics are for your attention only.</a:t>
            </a:r>
          </a:p>
          <a:p>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i="1" baseline="0" dirty="0"/>
              <a:t>Provide copies of ‘Reading at Home Booklet 1 or 2’ from Oxford Owl.</a:t>
            </a:r>
          </a:p>
          <a:p>
            <a:pPr marL="0" marR="0" lvl="0" indent="0" algn="l" defTabSz="457200" rtl="0" eaLnBrk="1" fontAlgn="auto" latinLnBrk="0" hangingPunct="1">
              <a:lnSpc>
                <a:spcPct val="100000"/>
              </a:lnSpc>
              <a:spcBef>
                <a:spcPts val="0"/>
              </a:spcBef>
              <a:spcAft>
                <a:spcPts val="0"/>
              </a:spcAft>
              <a:buClrTx/>
              <a:buSzTx/>
              <a:buFontTx/>
              <a:buNone/>
              <a:tabLst/>
              <a:defRPr/>
            </a:pPr>
            <a:r>
              <a:rPr lang="en-US" i="1" baseline="0" dirty="0"/>
              <a:t>Booklet 1 is sound groups and Ditty/ Red Groups and Booklet 2 for Green – Grey Storybooks.</a:t>
            </a:r>
            <a:endParaRPr lang="en-US" dirty="0"/>
          </a:p>
          <a:p>
            <a:endParaRPr lang="en-US" baseline="0" dirty="0"/>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AC167F53-BA33-7E40-958D-01A6607E9B7A}" type="slidenum">
              <a:rPr lang="en-US" smtClean="0"/>
              <a:t>1</a:t>
            </a:fld>
            <a:endParaRPr lang="en-US"/>
          </a:p>
        </p:txBody>
      </p:sp>
    </p:spTree>
    <p:extLst>
      <p:ext uri="{BB962C8B-B14F-4D97-AF65-F5344CB8AC3E}">
        <p14:creationId xmlns:p14="http://schemas.microsoft.com/office/powerpoint/2010/main" val="972187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want to make sure every child learns to read in our school.</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Some children need extra practice when learning to read so we teach these children one-to-one for ten minutes every day – on top of their group lesson.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make sure they ‘keep up’ from the beginning and don’t need ‘catch up’ later on.</a:t>
            </a:r>
          </a:p>
          <a:p>
            <a:endParaRPr lang="en-US" dirty="0"/>
          </a:p>
        </p:txBody>
      </p:sp>
      <p:sp>
        <p:nvSpPr>
          <p:cNvPr id="4" name="Slide Number Placeholder 3"/>
          <p:cNvSpPr>
            <a:spLocks noGrp="1"/>
          </p:cNvSpPr>
          <p:nvPr>
            <p:ph type="sldNum" sz="quarter" idx="10"/>
          </p:nvPr>
        </p:nvSpPr>
        <p:spPr/>
        <p:txBody>
          <a:bodyPr/>
          <a:lstStyle/>
          <a:p>
            <a:pPr>
              <a:defRPr/>
            </a:pPr>
            <a:fld id="{81A61AF0-59CC-4D82-B182-5DFC7F9ACF1F}" type="slidenum">
              <a:rPr lang="en-GB" smtClean="0"/>
              <a:pPr>
                <a:defRPr/>
              </a:pPr>
              <a:t>10</a:t>
            </a:fld>
            <a:endParaRPr lang="en-GB"/>
          </a:p>
        </p:txBody>
      </p:sp>
    </p:spTree>
    <p:extLst>
      <p:ext uri="{BB962C8B-B14F-4D97-AF65-F5344CB8AC3E}">
        <p14:creationId xmlns:p14="http://schemas.microsoft.com/office/powerpoint/2010/main" val="2985420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want to make sure every child learns to read in our school.</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Some children need extra practice when learning to read so we teach these children one-to-one for ten minutes every day – on top of their group lesson.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make sure they ‘keep up’ from the beginning and don’t need ‘catch up’ later on.</a:t>
            </a:r>
          </a:p>
          <a:p>
            <a:endParaRPr lang="en-US" dirty="0"/>
          </a:p>
        </p:txBody>
      </p:sp>
      <p:sp>
        <p:nvSpPr>
          <p:cNvPr id="4" name="Slide Number Placeholder 3"/>
          <p:cNvSpPr>
            <a:spLocks noGrp="1"/>
          </p:cNvSpPr>
          <p:nvPr>
            <p:ph type="sldNum" sz="quarter" idx="10"/>
          </p:nvPr>
        </p:nvSpPr>
        <p:spPr/>
        <p:txBody>
          <a:bodyPr/>
          <a:lstStyle/>
          <a:p>
            <a:pPr>
              <a:defRPr/>
            </a:pPr>
            <a:fld id="{81A61AF0-59CC-4D82-B182-5DFC7F9ACF1F}" type="slidenum">
              <a:rPr lang="en-GB" smtClean="0"/>
              <a:pPr>
                <a:defRPr/>
              </a:pPr>
              <a:t>11</a:t>
            </a:fld>
            <a:endParaRPr lang="en-GB"/>
          </a:p>
        </p:txBody>
      </p:sp>
    </p:spTree>
    <p:extLst>
      <p:ext uri="{BB962C8B-B14F-4D97-AF65-F5344CB8AC3E}">
        <p14:creationId xmlns:p14="http://schemas.microsoft.com/office/powerpoint/2010/main" val="23693060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In </a:t>
            </a:r>
            <a:r>
              <a:rPr lang="en-US" sz="1200" kern="1200" dirty="0">
                <a:solidFill>
                  <a:schemeClr val="tx1"/>
                </a:solidFill>
                <a:effectLst/>
                <a:latin typeface="+mn-lt"/>
                <a:ea typeface="+mn-ea"/>
                <a:cs typeface="+mn-cs"/>
              </a:rPr>
              <a:t>your child’s book bag, they will bring home:</a:t>
            </a:r>
          </a:p>
          <a:p>
            <a:endParaRPr lang="en-US" sz="1200" kern="1200" dirty="0">
              <a:solidFill>
                <a:schemeClr val="tx1"/>
              </a:solidFill>
              <a:effectLst/>
              <a:latin typeface="+mn-lt"/>
              <a:ea typeface="+mn-ea"/>
              <a:cs typeface="+mn-cs"/>
            </a:endParaRPr>
          </a:p>
          <a:p>
            <a:pPr marL="171450" indent="-171450">
              <a:buFontTx/>
              <a:buChar char="-"/>
            </a:pPr>
            <a:r>
              <a:rPr lang="en-US" sz="1200" kern="1200" dirty="0">
                <a:solidFill>
                  <a:schemeClr val="tx1"/>
                </a:solidFill>
                <a:effectLst/>
                <a:latin typeface="+mn-lt"/>
                <a:ea typeface="+mn-ea"/>
                <a:cs typeface="+mn-cs"/>
              </a:rPr>
              <a:t>the Storybook they have read in class to </a:t>
            </a:r>
            <a:r>
              <a:rPr lang="en-US" sz="1200" kern="1200" dirty="0" err="1">
                <a:solidFill>
                  <a:schemeClr val="tx1"/>
                </a:solidFill>
                <a:effectLst/>
                <a:latin typeface="+mn-lt"/>
                <a:ea typeface="+mn-ea"/>
                <a:cs typeface="+mn-cs"/>
              </a:rPr>
              <a:t>practise</a:t>
            </a:r>
            <a:r>
              <a:rPr lang="en-US" sz="1200" kern="1200" dirty="0">
                <a:solidFill>
                  <a:schemeClr val="tx1"/>
                </a:solidFill>
                <a:effectLst/>
                <a:latin typeface="+mn-lt"/>
                <a:ea typeface="+mn-ea"/>
                <a:cs typeface="+mn-cs"/>
              </a:rPr>
              <a:t> reading what they can already read. </a:t>
            </a:r>
          </a:p>
          <a:p>
            <a:pPr marL="171450" indent="-171450">
              <a:buFontTx/>
              <a:buChar char="-"/>
            </a:pPr>
            <a:r>
              <a:rPr lang="en-GB" sz="1200" i="1" kern="1200" dirty="0">
                <a:solidFill>
                  <a:schemeClr val="tx1"/>
                </a:solidFill>
                <a:effectLst/>
                <a:latin typeface="+mn-lt"/>
                <a:ea typeface="+mn-ea"/>
                <a:cs typeface="+mn-cs"/>
              </a:rPr>
              <a:t>if applicable a ‘</a:t>
            </a:r>
            <a:r>
              <a:rPr lang="en-GB" sz="1200" kern="1200" dirty="0">
                <a:solidFill>
                  <a:schemeClr val="tx1"/>
                </a:solidFill>
                <a:effectLst/>
                <a:latin typeface="+mn-lt"/>
                <a:ea typeface="+mn-ea"/>
                <a:cs typeface="+mn-cs"/>
              </a:rPr>
              <a:t>Last and past’ Storybook – a previously read RWI Storybooks for extra practice. </a:t>
            </a:r>
            <a:r>
              <a:rPr lang="en-US" sz="1200" kern="1200" dirty="0">
                <a:solidFill>
                  <a:schemeClr val="tx1"/>
                </a:solidFill>
                <a:effectLst/>
                <a:latin typeface="+mn-lt"/>
                <a:ea typeface="+mn-ea"/>
                <a:cs typeface="+mn-cs"/>
              </a:rPr>
              <a:t>The children enjoy re-reading stories they know well. Their fluency improves on every reading.</a:t>
            </a:r>
            <a:endParaRPr lang="en-GB" sz="1200" i="1"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 if applicable </a:t>
            </a:r>
            <a:r>
              <a:rPr lang="en-GB" sz="1200" i="0" kern="1200" dirty="0">
                <a:solidFill>
                  <a:schemeClr val="tx1"/>
                </a:solidFill>
                <a:effectLst/>
                <a:latin typeface="+mn-lt"/>
                <a:ea typeface="+mn-ea"/>
                <a:cs typeface="+mn-cs"/>
              </a:rPr>
              <a:t>a Book Bag </a:t>
            </a:r>
            <a:r>
              <a:rPr lang="en-GB" sz="1200" i="0" kern="1200" dirty="0" err="1">
                <a:solidFill>
                  <a:schemeClr val="tx1"/>
                </a:solidFill>
                <a:effectLst/>
                <a:latin typeface="+mn-lt"/>
                <a:ea typeface="+mn-ea"/>
                <a:cs typeface="+mn-cs"/>
              </a:rPr>
              <a:t>Book.</a:t>
            </a:r>
            <a:r>
              <a:rPr lang="en-GB" sz="1200" kern="1200" dirty="0" err="1">
                <a:solidFill>
                  <a:schemeClr val="tx1"/>
                </a:solidFill>
                <a:effectLst/>
                <a:latin typeface="+mn-lt"/>
                <a:ea typeface="+mn-ea"/>
                <a:cs typeface="+mn-cs"/>
              </a:rPr>
              <a:t>They</a:t>
            </a:r>
            <a:r>
              <a:rPr lang="en-GB" sz="1200" kern="1200" dirty="0">
                <a:solidFill>
                  <a:schemeClr val="tx1"/>
                </a:solidFill>
                <a:effectLst/>
                <a:latin typeface="+mn-lt"/>
                <a:ea typeface="+mn-ea"/>
                <a:cs typeface="+mn-cs"/>
              </a:rPr>
              <a:t> have guidance inside just for you as parents., They are matched to the books children read in school so provide practice of the same sounds – extra practice at the right level for your child. They include many of the same reading activities that we use in class.</a:t>
            </a:r>
            <a:endParaRPr lang="en-GB" sz="1200" i="0" kern="1200" dirty="0">
              <a:solidFill>
                <a:schemeClr val="tx1"/>
              </a:solidFill>
              <a:effectLst/>
              <a:latin typeface="+mn-lt"/>
              <a:ea typeface="+mn-ea"/>
              <a:cs typeface="+mn-cs"/>
            </a:endParaRPr>
          </a:p>
          <a:p>
            <a:pPr marL="171450" indent="-171450">
              <a:buFontTx/>
              <a:buChar char="-"/>
            </a:pPr>
            <a:r>
              <a:rPr lang="en-GB" sz="1200" kern="1200" dirty="0">
                <a:solidFill>
                  <a:schemeClr val="tx1"/>
                </a:solidFill>
                <a:effectLst/>
                <a:latin typeface="+mn-lt"/>
                <a:ea typeface="+mn-ea"/>
                <a:cs typeface="+mn-cs"/>
              </a:rPr>
              <a:t>A picture book to share with you which has already been read to them so they care about it.  You can read the story to them or they can retell the story by looking at the pictures. They are not expected to read the story themselves.</a:t>
            </a: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 make </a:t>
            </a:r>
            <a:r>
              <a:rPr lang="en-US" sz="1200" kern="1200" dirty="0">
                <a:solidFill>
                  <a:schemeClr val="tx1"/>
                </a:solidFill>
                <a:effectLst/>
                <a:latin typeface="+mn-lt"/>
                <a:ea typeface="+mn-ea"/>
                <a:cs typeface="+mn-cs"/>
              </a:rPr>
              <a:t>sure that every book that goes into your child’s book bag is a well-loved book – one they know already and want to read again and again.</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baseline="0" dirty="0"/>
          </a:p>
        </p:txBody>
      </p:sp>
      <p:sp>
        <p:nvSpPr>
          <p:cNvPr id="4" name="Slide Number Placeholder 3"/>
          <p:cNvSpPr>
            <a:spLocks noGrp="1"/>
          </p:cNvSpPr>
          <p:nvPr>
            <p:ph type="sldNum" sz="quarter" idx="10"/>
          </p:nvPr>
        </p:nvSpPr>
        <p:spPr/>
        <p:txBody>
          <a:bodyPr/>
          <a:lstStyle/>
          <a:p>
            <a:fld id="{CFC51D32-3C34-4CC0-B1C8-B7CDA258413E}" type="slidenum">
              <a:rPr lang="en-GB" smtClean="0"/>
              <a:t>12</a:t>
            </a:fld>
            <a:endParaRPr lang="en-GB"/>
          </a:p>
        </p:txBody>
      </p:sp>
    </p:spTree>
    <p:extLst>
      <p:ext uri="{BB962C8B-B14F-4D97-AF65-F5344CB8AC3E}">
        <p14:creationId xmlns:p14="http://schemas.microsoft.com/office/powerpoint/2010/main" val="10685638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your child’s book bag, they will bring home:</a:t>
            </a:r>
          </a:p>
          <a:p>
            <a:endParaRPr lang="en-US" sz="1200" kern="1200" dirty="0">
              <a:solidFill>
                <a:schemeClr val="tx1"/>
              </a:solidFill>
              <a:effectLst/>
              <a:latin typeface="+mn-lt"/>
              <a:ea typeface="+mn-ea"/>
              <a:cs typeface="+mn-cs"/>
            </a:endParaRPr>
          </a:p>
          <a:p>
            <a:pPr marL="171450" indent="-171450">
              <a:buFontTx/>
              <a:buChar char="-"/>
            </a:pPr>
            <a:r>
              <a:rPr lang="en-US" sz="1200" kern="1200" dirty="0">
                <a:solidFill>
                  <a:schemeClr val="tx1"/>
                </a:solidFill>
                <a:effectLst/>
                <a:latin typeface="+mn-lt"/>
                <a:ea typeface="+mn-ea"/>
                <a:cs typeface="+mn-cs"/>
              </a:rPr>
              <a:t>the Storybook they have read in class to </a:t>
            </a:r>
            <a:r>
              <a:rPr lang="en-US" sz="1200" kern="1200" dirty="0" err="1">
                <a:solidFill>
                  <a:schemeClr val="tx1"/>
                </a:solidFill>
                <a:effectLst/>
                <a:latin typeface="+mn-lt"/>
                <a:ea typeface="+mn-ea"/>
                <a:cs typeface="+mn-cs"/>
              </a:rPr>
              <a:t>practise</a:t>
            </a:r>
            <a:r>
              <a:rPr lang="en-US" sz="1200" kern="1200" dirty="0">
                <a:solidFill>
                  <a:schemeClr val="tx1"/>
                </a:solidFill>
                <a:effectLst/>
                <a:latin typeface="+mn-lt"/>
                <a:ea typeface="+mn-ea"/>
                <a:cs typeface="+mn-cs"/>
              </a:rPr>
              <a:t> reading what they can already read. </a:t>
            </a:r>
          </a:p>
          <a:p>
            <a:pPr marL="171450" indent="-171450">
              <a:buFontTx/>
              <a:buChar char="-"/>
            </a:pPr>
            <a:r>
              <a:rPr lang="en-GB" sz="1200" i="1" kern="1200" dirty="0">
                <a:solidFill>
                  <a:schemeClr val="tx1"/>
                </a:solidFill>
                <a:effectLst/>
                <a:latin typeface="+mn-lt"/>
                <a:ea typeface="+mn-ea"/>
                <a:cs typeface="+mn-cs"/>
              </a:rPr>
              <a:t>if applicable a ‘</a:t>
            </a:r>
            <a:r>
              <a:rPr lang="en-GB" sz="1200" kern="1200" dirty="0">
                <a:solidFill>
                  <a:schemeClr val="tx1"/>
                </a:solidFill>
                <a:effectLst/>
                <a:latin typeface="+mn-lt"/>
                <a:ea typeface="+mn-ea"/>
                <a:cs typeface="+mn-cs"/>
              </a:rPr>
              <a:t>Last and past’ Storybook – a previously read RWI Storybooks for extra practice. </a:t>
            </a:r>
            <a:r>
              <a:rPr lang="en-US" sz="1200" kern="1200" dirty="0">
                <a:solidFill>
                  <a:schemeClr val="tx1"/>
                </a:solidFill>
                <a:effectLst/>
                <a:latin typeface="+mn-lt"/>
                <a:ea typeface="+mn-ea"/>
                <a:cs typeface="+mn-cs"/>
              </a:rPr>
              <a:t>The children enjoy re-reading stories they know well. Their fluency improves on every reading.</a:t>
            </a:r>
            <a:endParaRPr lang="en-GB" sz="1200" i="1"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 if applicable </a:t>
            </a:r>
            <a:r>
              <a:rPr lang="en-GB" sz="1200" i="0" kern="1200" dirty="0">
                <a:solidFill>
                  <a:schemeClr val="tx1"/>
                </a:solidFill>
                <a:effectLst/>
                <a:latin typeface="+mn-lt"/>
                <a:ea typeface="+mn-ea"/>
                <a:cs typeface="+mn-cs"/>
              </a:rPr>
              <a:t>a Book Bag </a:t>
            </a:r>
            <a:r>
              <a:rPr lang="en-GB" sz="1200" i="0" kern="1200" dirty="0" err="1">
                <a:solidFill>
                  <a:schemeClr val="tx1"/>
                </a:solidFill>
                <a:effectLst/>
                <a:latin typeface="+mn-lt"/>
                <a:ea typeface="+mn-ea"/>
                <a:cs typeface="+mn-cs"/>
              </a:rPr>
              <a:t>Book.</a:t>
            </a:r>
            <a:r>
              <a:rPr lang="en-GB" sz="1200" kern="1200" dirty="0" err="1">
                <a:solidFill>
                  <a:schemeClr val="tx1"/>
                </a:solidFill>
                <a:effectLst/>
                <a:latin typeface="+mn-lt"/>
                <a:ea typeface="+mn-ea"/>
                <a:cs typeface="+mn-cs"/>
              </a:rPr>
              <a:t>They</a:t>
            </a:r>
            <a:r>
              <a:rPr lang="en-GB" sz="1200" kern="1200" dirty="0">
                <a:solidFill>
                  <a:schemeClr val="tx1"/>
                </a:solidFill>
                <a:effectLst/>
                <a:latin typeface="+mn-lt"/>
                <a:ea typeface="+mn-ea"/>
                <a:cs typeface="+mn-cs"/>
              </a:rPr>
              <a:t> have guidance inside just for you as parents., They are matched to the books children read in school so provide practice of the same sounds – extra practice at the right level for your child. They include many of the same reading activities that we use in class.</a:t>
            </a:r>
            <a:endParaRPr lang="en-GB" sz="1200" i="0" kern="1200" dirty="0">
              <a:solidFill>
                <a:schemeClr val="tx1"/>
              </a:solidFill>
              <a:effectLst/>
              <a:latin typeface="+mn-lt"/>
              <a:ea typeface="+mn-ea"/>
              <a:cs typeface="+mn-cs"/>
            </a:endParaRPr>
          </a:p>
          <a:p>
            <a:pPr marL="171450" indent="-171450">
              <a:buFontTx/>
              <a:buChar char="-"/>
            </a:pPr>
            <a:r>
              <a:rPr lang="en-GB" sz="1200" kern="1200" dirty="0">
                <a:solidFill>
                  <a:schemeClr val="tx1"/>
                </a:solidFill>
                <a:effectLst/>
                <a:latin typeface="+mn-lt"/>
                <a:ea typeface="+mn-ea"/>
                <a:cs typeface="+mn-cs"/>
              </a:rPr>
              <a:t>A picture book to share with you which has already been read to them so they care about it.  You can read the story to them or they can retell the story by looking at the pictures. They are not expected to read the story themselves.</a:t>
            </a: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 make </a:t>
            </a:r>
            <a:r>
              <a:rPr lang="en-US" sz="1200" kern="1200" dirty="0">
                <a:solidFill>
                  <a:schemeClr val="tx1"/>
                </a:solidFill>
                <a:effectLst/>
                <a:latin typeface="+mn-lt"/>
                <a:ea typeface="+mn-ea"/>
                <a:cs typeface="+mn-cs"/>
              </a:rPr>
              <a:t>sure that every book that goes into your child’s book bag is a well-loved book – one they know already and want to read again and again.</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baseline="0" dirty="0"/>
          </a:p>
        </p:txBody>
      </p:sp>
      <p:sp>
        <p:nvSpPr>
          <p:cNvPr id="4" name="Slide Number Placeholder 3"/>
          <p:cNvSpPr>
            <a:spLocks noGrp="1"/>
          </p:cNvSpPr>
          <p:nvPr>
            <p:ph type="sldNum" sz="quarter" idx="10"/>
          </p:nvPr>
        </p:nvSpPr>
        <p:spPr/>
        <p:txBody>
          <a:bodyPr/>
          <a:lstStyle/>
          <a:p>
            <a:fld id="{CFC51D32-3C34-4CC0-B1C8-B7CDA258413E}" type="slidenum">
              <a:rPr lang="en-GB" smtClean="0"/>
              <a:t>13</a:t>
            </a:fld>
            <a:endParaRPr lang="en-GB"/>
          </a:p>
        </p:txBody>
      </p:sp>
    </p:spTree>
    <p:extLst>
      <p:ext uri="{BB962C8B-B14F-4D97-AF65-F5344CB8AC3E}">
        <p14:creationId xmlns:p14="http://schemas.microsoft.com/office/powerpoint/2010/main" val="40297256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In </a:t>
            </a:r>
            <a:r>
              <a:rPr lang="en-US" sz="1200" kern="1200" dirty="0">
                <a:solidFill>
                  <a:schemeClr val="tx1"/>
                </a:solidFill>
                <a:effectLst/>
                <a:latin typeface="+mn-lt"/>
                <a:ea typeface="+mn-ea"/>
                <a:cs typeface="+mn-cs"/>
              </a:rPr>
              <a:t>your child’s book bag, they will bring home:</a:t>
            </a:r>
          </a:p>
          <a:p>
            <a:endParaRPr lang="en-US" sz="1200" kern="1200" dirty="0">
              <a:solidFill>
                <a:schemeClr val="tx1"/>
              </a:solidFill>
              <a:effectLst/>
              <a:latin typeface="+mn-lt"/>
              <a:ea typeface="+mn-ea"/>
              <a:cs typeface="+mn-cs"/>
            </a:endParaRPr>
          </a:p>
          <a:p>
            <a:pPr marL="171450" indent="-171450">
              <a:buFontTx/>
              <a:buChar char="-"/>
            </a:pPr>
            <a:r>
              <a:rPr lang="en-US" sz="1200" kern="1200" dirty="0">
                <a:solidFill>
                  <a:schemeClr val="tx1"/>
                </a:solidFill>
                <a:effectLst/>
                <a:latin typeface="+mn-lt"/>
                <a:ea typeface="+mn-ea"/>
                <a:cs typeface="+mn-cs"/>
              </a:rPr>
              <a:t>the Storybook they have read in class to </a:t>
            </a:r>
            <a:r>
              <a:rPr lang="en-US" sz="1200" kern="1200" dirty="0" err="1">
                <a:solidFill>
                  <a:schemeClr val="tx1"/>
                </a:solidFill>
                <a:effectLst/>
                <a:latin typeface="+mn-lt"/>
                <a:ea typeface="+mn-ea"/>
                <a:cs typeface="+mn-cs"/>
              </a:rPr>
              <a:t>practise</a:t>
            </a:r>
            <a:r>
              <a:rPr lang="en-US" sz="1200" kern="1200" dirty="0">
                <a:solidFill>
                  <a:schemeClr val="tx1"/>
                </a:solidFill>
                <a:effectLst/>
                <a:latin typeface="+mn-lt"/>
                <a:ea typeface="+mn-ea"/>
                <a:cs typeface="+mn-cs"/>
              </a:rPr>
              <a:t> reading what they can already read. </a:t>
            </a:r>
          </a:p>
          <a:p>
            <a:pPr marL="171450" indent="-171450">
              <a:buFontTx/>
              <a:buChar char="-"/>
            </a:pPr>
            <a:r>
              <a:rPr lang="en-GB" sz="1200" i="1" kern="1200" dirty="0">
                <a:solidFill>
                  <a:schemeClr val="tx1"/>
                </a:solidFill>
                <a:effectLst/>
                <a:latin typeface="+mn-lt"/>
                <a:ea typeface="+mn-ea"/>
                <a:cs typeface="+mn-cs"/>
              </a:rPr>
              <a:t>if applicable a ‘</a:t>
            </a:r>
            <a:r>
              <a:rPr lang="en-GB" sz="1200" kern="1200" dirty="0">
                <a:solidFill>
                  <a:schemeClr val="tx1"/>
                </a:solidFill>
                <a:effectLst/>
                <a:latin typeface="+mn-lt"/>
                <a:ea typeface="+mn-ea"/>
                <a:cs typeface="+mn-cs"/>
              </a:rPr>
              <a:t>Last and past’ Storybook – a previously read RWI Storybooks for extra practice. </a:t>
            </a:r>
            <a:r>
              <a:rPr lang="en-US" sz="1200" kern="1200" dirty="0">
                <a:solidFill>
                  <a:schemeClr val="tx1"/>
                </a:solidFill>
                <a:effectLst/>
                <a:latin typeface="+mn-lt"/>
                <a:ea typeface="+mn-ea"/>
                <a:cs typeface="+mn-cs"/>
              </a:rPr>
              <a:t>The children enjoy re-reading stories they know well. Their fluency improves on every reading.</a:t>
            </a:r>
            <a:endParaRPr lang="en-GB" sz="1200" i="1"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 if applicable </a:t>
            </a:r>
            <a:r>
              <a:rPr lang="en-GB" sz="1200" i="0" kern="1200" dirty="0">
                <a:solidFill>
                  <a:schemeClr val="tx1"/>
                </a:solidFill>
                <a:effectLst/>
                <a:latin typeface="+mn-lt"/>
                <a:ea typeface="+mn-ea"/>
                <a:cs typeface="+mn-cs"/>
              </a:rPr>
              <a:t>a Book Bag </a:t>
            </a:r>
            <a:r>
              <a:rPr lang="en-GB" sz="1200" i="0" kern="1200" dirty="0" err="1">
                <a:solidFill>
                  <a:schemeClr val="tx1"/>
                </a:solidFill>
                <a:effectLst/>
                <a:latin typeface="+mn-lt"/>
                <a:ea typeface="+mn-ea"/>
                <a:cs typeface="+mn-cs"/>
              </a:rPr>
              <a:t>Book.</a:t>
            </a:r>
            <a:r>
              <a:rPr lang="en-GB" sz="1200" kern="1200" dirty="0" err="1">
                <a:solidFill>
                  <a:schemeClr val="tx1"/>
                </a:solidFill>
                <a:effectLst/>
                <a:latin typeface="+mn-lt"/>
                <a:ea typeface="+mn-ea"/>
                <a:cs typeface="+mn-cs"/>
              </a:rPr>
              <a:t>They</a:t>
            </a:r>
            <a:r>
              <a:rPr lang="en-GB" sz="1200" kern="1200" dirty="0">
                <a:solidFill>
                  <a:schemeClr val="tx1"/>
                </a:solidFill>
                <a:effectLst/>
                <a:latin typeface="+mn-lt"/>
                <a:ea typeface="+mn-ea"/>
                <a:cs typeface="+mn-cs"/>
              </a:rPr>
              <a:t> have guidance inside just for you as parents., They are matched to the books children read in school so provide practice of the same sounds – extra practice at the right level for your child. They include many of the same reading activities that we use in class.</a:t>
            </a:r>
            <a:endParaRPr lang="en-GB" sz="1200" i="0" kern="1200" dirty="0">
              <a:solidFill>
                <a:schemeClr val="tx1"/>
              </a:solidFill>
              <a:effectLst/>
              <a:latin typeface="+mn-lt"/>
              <a:ea typeface="+mn-ea"/>
              <a:cs typeface="+mn-cs"/>
            </a:endParaRPr>
          </a:p>
          <a:p>
            <a:pPr marL="171450" indent="-171450">
              <a:buFontTx/>
              <a:buChar char="-"/>
            </a:pPr>
            <a:r>
              <a:rPr lang="en-GB" sz="1200" kern="1200" dirty="0">
                <a:solidFill>
                  <a:schemeClr val="tx1"/>
                </a:solidFill>
                <a:effectLst/>
                <a:latin typeface="+mn-lt"/>
                <a:ea typeface="+mn-ea"/>
                <a:cs typeface="+mn-cs"/>
              </a:rPr>
              <a:t>A picture book to share with you which has already been read to them so they care about it.  You can read the story to them or they can retell the story by looking at the pictures. They are not expected to read the story themselves.</a:t>
            </a: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 make </a:t>
            </a:r>
            <a:r>
              <a:rPr lang="en-US" sz="1200" kern="1200" dirty="0">
                <a:solidFill>
                  <a:schemeClr val="tx1"/>
                </a:solidFill>
                <a:effectLst/>
                <a:latin typeface="+mn-lt"/>
                <a:ea typeface="+mn-ea"/>
                <a:cs typeface="+mn-cs"/>
              </a:rPr>
              <a:t>sure that every book that goes into your child’s book bag is a well-loved book – one they know already and want to read again and again.</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baseline="0" dirty="0"/>
          </a:p>
        </p:txBody>
      </p:sp>
      <p:sp>
        <p:nvSpPr>
          <p:cNvPr id="4" name="Slide Number Placeholder 3"/>
          <p:cNvSpPr>
            <a:spLocks noGrp="1"/>
          </p:cNvSpPr>
          <p:nvPr>
            <p:ph type="sldNum" sz="quarter" idx="10"/>
          </p:nvPr>
        </p:nvSpPr>
        <p:spPr/>
        <p:txBody>
          <a:bodyPr/>
          <a:lstStyle/>
          <a:p>
            <a:fld id="{CFC51D32-3C34-4CC0-B1C8-B7CDA258413E}" type="slidenum">
              <a:rPr lang="en-GB" smtClean="0"/>
              <a:t>14</a:t>
            </a:fld>
            <a:endParaRPr lang="en-GB"/>
          </a:p>
        </p:txBody>
      </p:sp>
    </p:spTree>
    <p:extLst>
      <p:ext uri="{BB962C8B-B14F-4D97-AF65-F5344CB8AC3E}">
        <p14:creationId xmlns:p14="http://schemas.microsoft.com/office/powerpoint/2010/main" val="24006754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In </a:t>
            </a:r>
            <a:r>
              <a:rPr lang="en-US" sz="1200" kern="1200" dirty="0">
                <a:solidFill>
                  <a:schemeClr val="tx1"/>
                </a:solidFill>
                <a:effectLst/>
                <a:latin typeface="+mn-lt"/>
                <a:ea typeface="+mn-ea"/>
                <a:cs typeface="+mn-cs"/>
              </a:rPr>
              <a:t>your child’s book bag, they will bring home:</a:t>
            </a:r>
          </a:p>
          <a:p>
            <a:endParaRPr lang="en-US" sz="1200" kern="1200" dirty="0">
              <a:solidFill>
                <a:schemeClr val="tx1"/>
              </a:solidFill>
              <a:effectLst/>
              <a:latin typeface="+mn-lt"/>
              <a:ea typeface="+mn-ea"/>
              <a:cs typeface="+mn-cs"/>
            </a:endParaRPr>
          </a:p>
          <a:p>
            <a:pPr marL="171450" indent="-171450">
              <a:buFontTx/>
              <a:buChar char="-"/>
            </a:pPr>
            <a:r>
              <a:rPr lang="en-US" sz="1200" kern="1200" dirty="0">
                <a:solidFill>
                  <a:schemeClr val="tx1"/>
                </a:solidFill>
                <a:effectLst/>
                <a:latin typeface="+mn-lt"/>
                <a:ea typeface="+mn-ea"/>
                <a:cs typeface="+mn-cs"/>
              </a:rPr>
              <a:t>the Storybook they have read in class to </a:t>
            </a:r>
            <a:r>
              <a:rPr lang="en-US" sz="1200" kern="1200" dirty="0" err="1">
                <a:solidFill>
                  <a:schemeClr val="tx1"/>
                </a:solidFill>
                <a:effectLst/>
                <a:latin typeface="+mn-lt"/>
                <a:ea typeface="+mn-ea"/>
                <a:cs typeface="+mn-cs"/>
              </a:rPr>
              <a:t>practise</a:t>
            </a:r>
            <a:r>
              <a:rPr lang="en-US" sz="1200" kern="1200" dirty="0">
                <a:solidFill>
                  <a:schemeClr val="tx1"/>
                </a:solidFill>
                <a:effectLst/>
                <a:latin typeface="+mn-lt"/>
                <a:ea typeface="+mn-ea"/>
                <a:cs typeface="+mn-cs"/>
              </a:rPr>
              <a:t> reading what they can already read. </a:t>
            </a:r>
          </a:p>
          <a:p>
            <a:pPr marL="171450" indent="-171450">
              <a:buFontTx/>
              <a:buChar char="-"/>
            </a:pPr>
            <a:r>
              <a:rPr lang="en-GB" sz="1200" i="1" kern="1200" dirty="0">
                <a:solidFill>
                  <a:schemeClr val="tx1"/>
                </a:solidFill>
                <a:effectLst/>
                <a:latin typeface="+mn-lt"/>
                <a:ea typeface="+mn-ea"/>
                <a:cs typeface="+mn-cs"/>
              </a:rPr>
              <a:t>if applicable a ‘</a:t>
            </a:r>
            <a:r>
              <a:rPr lang="en-GB" sz="1200" kern="1200" dirty="0">
                <a:solidFill>
                  <a:schemeClr val="tx1"/>
                </a:solidFill>
                <a:effectLst/>
                <a:latin typeface="+mn-lt"/>
                <a:ea typeface="+mn-ea"/>
                <a:cs typeface="+mn-cs"/>
              </a:rPr>
              <a:t>Last and past’ Storybook – a previously read RWI Storybooks for extra practice. </a:t>
            </a:r>
            <a:r>
              <a:rPr lang="en-US" sz="1200" kern="1200" dirty="0">
                <a:solidFill>
                  <a:schemeClr val="tx1"/>
                </a:solidFill>
                <a:effectLst/>
                <a:latin typeface="+mn-lt"/>
                <a:ea typeface="+mn-ea"/>
                <a:cs typeface="+mn-cs"/>
              </a:rPr>
              <a:t>The children enjoy re-reading stories they know well. Their fluency improves on every reading.</a:t>
            </a:r>
            <a:endParaRPr lang="en-GB" sz="1200" i="1"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 if applicable </a:t>
            </a:r>
            <a:r>
              <a:rPr lang="en-GB" sz="1200" i="0" kern="1200" dirty="0">
                <a:solidFill>
                  <a:schemeClr val="tx1"/>
                </a:solidFill>
                <a:effectLst/>
                <a:latin typeface="+mn-lt"/>
                <a:ea typeface="+mn-ea"/>
                <a:cs typeface="+mn-cs"/>
              </a:rPr>
              <a:t>a Book Bag </a:t>
            </a:r>
            <a:r>
              <a:rPr lang="en-GB" sz="1200" i="0" kern="1200" dirty="0" err="1">
                <a:solidFill>
                  <a:schemeClr val="tx1"/>
                </a:solidFill>
                <a:effectLst/>
                <a:latin typeface="+mn-lt"/>
                <a:ea typeface="+mn-ea"/>
                <a:cs typeface="+mn-cs"/>
              </a:rPr>
              <a:t>Book.</a:t>
            </a:r>
            <a:r>
              <a:rPr lang="en-GB" sz="1200" kern="1200" dirty="0" err="1">
                <a:solidFill>
                  <a:schemeClr val="tx1"/>
                </a:solidFill>
                <a:effectLst/>
                <a:latin typeface="+mn-lt"/>
                <a:ea typeface="+mn-ea"/>
                <a:cs typeface="+mn-cs"/>
              </a:rPr>
              <a:t>They</a:t>
            </a:r>
            <a:r>
              <a:rPr lang="en-GB" sz="1200" kern="1200" dirty="0">
                <a:solidFill>
                  <a:schemeClr val="tx1"/>
                </a:solidFill>
                <a:effectLst/>
                <a:latin typeface="+mn-lt"/>
                <a:ea typeface="+mn-ea"/>
                <a:cs typeface="+mn-cs"/>
              </a:rPr>
              <a:t> have guidance inside just for you as parents., They are matched to the books children read in school so provide practice of the same sounds – extra practice at the right level for your child. They include many of the same reading activities that we use in class.</a:t>
            </a:r>
            <a:endParaRPr lang="en-GB" sz="1200" i="0" kern="1200" dirty="0">
              <a:solidFill>
                <a:schemeClr val="tx1"/>
              </a:solidFill>
              <a:effectLst/>
              <a:latin typeface="+mn-lt"/>
              <a:ea typeface="+mn-ea"/>
              <a:cs typeface="+mn-cs"/>
            </a:endParaRPr>
          </a:p>
          <a:p>
            <a:pPr marL="171450" indent="-171450">
              <a:buFontTx/>
              <a:buChar char="-"/>
            </a:pPr>
            <a:r>
              <a:rPr lang="en-GB" sz="1200" kern="1200" dirty="0">
                <a:solidFill>
                  <a:schemeClr val="tx1"/>
                </a:solidFill>
                <a:effectLst/>
                <a:latin typeface="+mn-lt"/>
                <a:ea typeface="+mn-ea"/>
                <a:cs typeface="+mn-cs"/>
              </a:rPr>
              <a:t>A picture book to share with you which has already been read to them so they care about it.  You can read the story to them or they can retell the story by looking at the pictures. They are not expected to read the story themselves.</a:t>
            </a: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 make </a:t>
            </a:r>
            <a:r>
              <a:rPr lang="en-US" sz="1200" kern="1200" dirty="0">
                <a:solidFill>
                  <a:schemeClr val="tx1"/>
                </a:solidFill>
                <a:effectLst/>
                <a:latin typeface="+mn-lt"/>
                <a:ea typeface="+mn-ea"/>
                <a:cs typeface="+mn-cs"/>
              </a:rPr>
              <a:t>sure that every book that goes into your child’s book bag is a well-loved book – one they know already and want to read again and again.</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baseline="0" dirty="0"/>
          </a:p>
        </p:txBody>
      </p:sp>
      <p:sp>
        <p:nvSpPr>
          <p:cNvPr id="4" name="Slide Number Placeholder 3"/>
          <p:cNvSpPr>
            <a:spLocks noGrp="1"/>
          </p:cNvSpPr>
          <p:nvPr>
            <p:ph type="sldNum" sz="quarter" idx="10"/>
          </p:nvPr>
        </p:nvSpPr>
        <p:spPr/>
        <p:txBody>
          <a:bodyPr/>
          <a:lstStyle/>
          <a:p>
            <a:fld id="{CFC51D32-3C34-4CC0-B1C8-B7CDA258413E}" type="slidenum">
              <a:rPr lang="en-GB" smtClean="0"/>
              <a:t>15</a:t>
            </a:fld>
            <a:endParaRPr lang="en-GB"/>
          </a:p>
        </p:txBody>
      </p:sp>
    </p:spTree>
    <p:extLst>
      <p:ext uri="{BB962C8B-B14F-4D97-AF65-F5344CB8AC3E}">
        <p14:creationId xmlns:p14="http://schemas.microsoft.com/office/powerpoint/2010/main" val="5104753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In </a:t>
            </a:r>
            <a:r>
              <a:rPr lang="en-US" sz="1200" kern="1200" dirty="0">
                <a:solidFill>
                  <a:schemeClr val="tx1"/>
                </a:solidFill>
                <a:effectLst/>
                <a:latin typeface="+mn-lt"/>
                <a:ea typeface="+mn-ea"/>
                <a:cs typeface="+mn-cs"/>
              </a:rPr>
              <a:t>your child’s book bag, they will bring home:</a:t>
            </a:r>
          </a:p>
          <a:p>
            <a:endParaRPr lang="en-US" sz="1200" kern="1200" dirty="0">
              <a:solidFill>
                <a:schemeClr val="tx1"/>
              </a:solidFill>
              <a:effectLst/>
              <a:latin typeface="+mn-lt"/>
              <a:ea typeface="+mn-ea"/>
              <a:cs typeface="+mn-cs"/>
            </a:endParaRPr>
          </a:p>
          <a:p>
            <a:pPr marL="171450" indent="-171450">
              <a:buFontTx/>
              <a:buChar char="-"/>
            </a:pPr>
            <a:r>
              <a:rPr lang="en-US" sz="1200" kern="1200" dirty="0">
                <a:solidFill>
                  <a:schemeClr val="tx1"/>
                </a:solidFill>
                <a:effectLst/>
                <a:latin typeface="+mn-lt"/>
                <a:ea typeface="+mn-ea"/>
                <a:cs typeface="+mn-cs"/>
              </a:rPr>
              <a:t>the Storybook they have read in class to </a:t>
            </a:r>
            <a:r>
              <a:rPr lang="en-US" sz="1200" kern="1200" dirty="0" err="1">
                <a:solidFill>
                  <a:schemeClr val="tx1"/>
                </a:solidFill>
                <a:effectLst/>
                <a:latin typeface="+mn-lt"/>
                <a:ea typeface="+mn-ea"/>
                <a:cs typeface="+mn-cs"/>
              </a:rPr>
              <a:t>practise</a:t>
            </a:r>
            <a:r>
              <a:rPr lang="en-US" sz="1200" kern="1200" dirty="0">
                <a:solidFill>
                  <a:schemeClr val="tx1"/>
                </a:solidFill>
                <a:effectLst/>
                <a:latin typeface="+mn-lt"/>
                <a:ea typeface="+mn-ea"/>
                <a:cs typeface="+mn-cs"/>
              </a:rPr>
              <a:t> reading what they can already read. </a:t>
            </a:r>
          </a:p>
          <a:p>
            <a:pPr marL="171450" indent="-171450">
              <a:buFontTx/>
              <a:buChar char="-"/>
            </a:pPr>
            <a:r>
              <a:rPr lang="en-GB" sz="1200" i="1" kern="1200" dirty="0">
                <a:solidFill>
                  <a:schemeClr val="tx1"/>
                </a:solidFill>
                <a:effectLst/>
                <a:latin typeface="+mn-lt"/>
                <a:ea typeface="+mn-ea"/>
                <a:cs typeface="+mn-cs"/>
              </a:rPr>
              <a:t>if applicable a ‘</a:t>
            </a:r>
            <a:r>
              <a:rPr lang="en-GB" sz="1200" kern="1200" dirty="0">
                <a:solidFill>
                  <a:schemeClr val="tx1"/>
                </a:solidFill>
                <a:effectLst/>
                <a:latin typeface="+mn-lt"/>
                <a:ea typeface="+mn-ea"/>
                <a:cs typeface="+mn-cs"/>
              </a:rPr>
              <a:t>Last and past’ Storybook – a previously read RWI Storybooks for extra practice. </a:t>
            </a:r>
            <a:r>
              <a:rPr lang="en-US" sz="1200" kern="1200" dirty="0">
                <a:solidFill>
                  <a:schemeClr val="tx1"/>
                </a:solidFill>
                <a:effectLst/>
                <a:latin typeface="+mn-lt"/>
                <a:ea typeface="+mn-ea"/>
                <a:cs typeface="+mn-cs"/>
              </a:rPr>
              <a:t>The children enjoy re-reading stories they know well. Their fluency improves on every reading.</a:t>
            </a:r>
            <a:endParaRPr lang="en-GB" sz="1200" i="1"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 if applicable </a:t>
            </a:r>
            <a:r>
              <a:rPr lang="en-GB" sz="1200" i="0" kern="1200" dirty="0">
                <a:solidFill>
                  <a:schemeClr val="tx1"/>
                </a:solidFill>
                <a:effectLst/>
                <a:latin typeface="+mn-lt"/>
                <a:ea typeface="+mn-ea"/>
                <a:cs typeface="+mn-cs"/>
              </a:rPr>
              <a:t>a Book Bag </a:t>
            </a:r>
            <a:r>
              <a:rPr lang="en-GB" sz="1200" i="0" kern="1200" dirty="0" err="1">
                <a:solidFill>
                  <a:schemeClr val="tx1"/>
                </a:solidFill>
                <a:effectLst/>
                <a:latin typeface="+mn-lt"/>
                <a:ea typeface="+mn-ea"/>
                <a:cs typeface="+mn-cs"/>
              </a:rPr>
              <a:t>Book.</a:t>
            </a:r>
            <a:r>
              <a:rPr lang="en-GB" sz="1200" kern="1200" dirty="0" err="1">
                <a:solidFill>
                  <a:schemeClr val="tx1"/>
                </a:solidFill>
                <a:effectLst/>
                <a:latin typeface="+mn-lt"/>
                <a:ea typeface="+mn-ea"/>
                <a:cs typeface="+mn-cs"/>
              </a:rPr>
              <a:t>They</a:t>
            </a:r>
            <a:r>
              <a:rPr lang="en-GB" sz="1200" kern="1200" dirty="0">
                <a:solidFill>
                  <a:schemeClr val="tx1"/>
                </a:solidFill>
                <a:effectLst/>
                <a:latin typeface="+mn-lt"/>
                <a:ea typeface="+mn-ea"/>
                <a:cs typeface="+mn-cs"/>
              </a:rPr>
              <a:t> have guidance inside just for you as parents., They are matched to the books children read in school so provide practice of the same sounds – extra practice at the right level for your child. They include many of the same reading activities that we use in class.</a:t>
            </a:r>
            <a:endParaRPr lang="en-GB" sz="1200" i="0" kern="1200" dirty="0">
              <a:solidFill>
                <a:schemeClr val="tx1"/>
              </a:solidFill>
              <a:effectLst/>
              <a:latin typeface="+mn-lt"/>
              <a:ea typeface="+mn-ea"/>
              <a:cs typeface="+mn-cs"/>
            </a:endParaRPr>
          </a:p>
          <a:p>
            <a:pPr marL="171450" indent="-171450">
              <a:buFontTx/>
              <a:buChar char="-"/>
            </a:pPr>
            <a:r>
              <a:rPr lang="en-GB" sz="1200" kern="1200" dirty="0">
                <a:solidFill>
                  <a:schemeClr val="tx1"/>
                </a:solidFill>
                <a:effectLst/>
                <a:latin typeface="+mn-lt"/>
                <a:ea typeface="+mn-ea"/>
                <a:cs typeface="+mn-cs"/>
              </a:rPr>
              <a:t>A picture book to share with you which has already been read to them so they care about it.  You can read the story to them or they can retell the story by looking at the pictures. They are not expected to read the story themselves.</a:t>
            </a: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 make </a:t>
            </a:r>
            <a:r>
              <a:rPr lang="en-US" sz="1200" kern="1200" dirty="0">
                <a:solidFill>
                  <a:schemeClr val="tx1"/>
                </a:solidFill>
                <a:effectLst/>
                <a:latin typeface="+mn-lt"/>
                <a:ea typeface="+mn-ea"/>
                <a:cs typeface="+mn-cs"/>
              </a:rPr>
              <a:t>sure that every book that goes into your child’s book bag is a well-loved book – one they know already and want to read again and again.</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baseline="0" dirty="0"/>
          </a:p>
        </p:txBody>
      </p:sp>
      <p:sp>
        <p:nvSpPr>
          <p:cNvPr id="4" name="Slide Number Placeholder 3"/>
          <p:cNvSpPr>
            <a:spLocks noGrp="1"/>
          </p:cNvSpPr>
          <p:nvPr>
            <p:ph type="sldNum" sz="quarter" idx="10"/>
          </p:nvPr>
        </p:nvSpPr>
        <p:spPr/>
        <p:txBody>
          <a:bodyPr/>
          <a:lstStyle/>
          <a:p>
            <a:fld id="{CFC51D32-3C34-4CC0-B1C8-B7CDA258413E}" type="slidenum">
              <a:rPr lang="en-GB" smtClean="0"/>
              <a:t>16</a:t>
            </a:fld>
            <a:endParaRPr lang="en-GB"/>
          </a:p>
        </p:txBody>
      </p:sp>
    </p:spTree>
    <p:extLst>
      <p:ext uri="{BB962C8B-B14F-4D97-AF65-F5344CB8AC3E}">
        <p14:creationId xmlns:p14="http://schemas.microsoft.com/office/powerpoint/2010/main" val="31385242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run regular bitesize meetings to look at each of these in more detail.</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i="1"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i="1" baseline="0" dirty="0"/>
              <a:t>Provide copies of ‘Reading at Home Booklet 1 or 2’ from Oxford Owl.</a:t>
            </a:r>
          </a:p>
          <a:p>
            <a:pPr marL="0" marR="0" lvl="0" indent="0" algn="l" defTabSz="457200" rtl="0" eaLnBrk="1" fontAlgn="auto" latinLnBrk="0" hangingPunct="1">
              <a:lnSpc>
                <a:spcPct val="100000"/>
              </a:lnSpc>
              <a:spcBef>
                <a:spcPts val="0"/>
              </a:spcBef>
              <a:spcAft>
                <a:spcPts val="0"/>
              </a:spcAft>
              <a:buClrTx/>
              <a:buSzTx/>
              <a:buFontTx/>
              <a:buNone/>
              <a:tabLst/>
              <a:defRPr/>
            </a:pPr>
            <a:r>
              <a:rPr lang="en-US" i="1" baseline="0" dirty="0"/>
              <a:t>Booklet 1 is sound groups and Ditty/ Red Groups and Booklet 2 for Green – Grey Storybooks.</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GB" i="1" baseline="0" dirty="0">
              <a:latin typeface="Times New Roman" charset="0"/>
            </a:endParaRPr>
          </a:p>
        </p:txBody>
      </p:sp>
      <p:sp>
        <p:nvSpPr>
          <p:cNvPr id="4" name="Slide Number Placeholder 3"/>
          <p:cNvSpPr>
            <a:spLocks noGrp="1"/>
          </p:cNvSpPr>
          <p:nvPr>
            <p:ph type="sldNum" sz="quarter" idx="10"/>
          </p:nvPr>
        </p:nvSpPr>
        <p:spPr/>
        <p:txBody>
          <a:bodyPr/>
          <a:lstStyle/>
          <a:p>
            <a:fld id="{492E07CC-6AAD-1047-BB31-41E7C9B8EA12}" type="slidenum">
              <a:rPr lang="en-US" smtClean="0"/>
              <a:t>17</a:t>
            </a:fld>
            <a:endParaRPr lang="en-US"/>
          </a:p>
        </p:txBody>
      </p:sp>
    </p:spTree>
    <p:extLst>
      <p:ext uri="{BB962C8B-B14F-4D97-AF65-F5344CB8AC3E}">
        <p14:creationId xmlns:p14="http://schemas.microsoft.com/office/powerpoint/2010/main" val="6258926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run regular bitesize meetings to look at each of these in more detail.</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i="1"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i="1" baseline="0" dirty="0"/>
              <a:t>Provide copies of ‘Reading at Home Booklet 1 or 2’ from Oxford Owl.</a:t>
            </a:r>
          </a:p>
          <a:p>
            <a:pPr marL="0" marR="0" lvl="0" indent="0" algn="l" defTabSz="457200" rtl="0" eaLnBrk="1" fontAlgn="auto" latinLnBrk="0" hangingPunct="1">
              <a:lnSpc>
                <a:spcPct val="100000"/>
              </a:lnSpc>
              <a:spcBef>
                <a:spcPts val="0"/>
              </a:spcBef>
              <a:spcAft>
                <a:spcPts val="0"/>
              </a:spcAft>
              <a:buClrTx/>
              <a:buSzTx/>
              <a:buFontTx/>
              <a:buNone/>
              <a:tabLst/>
              <a:defRPr/>
            </a:pPr>
            <a:r>
              <a:rPr lang="en-US" i="1" baseline="0" dirty="0"/>
              <a:t>Booklet 1 is sound groups and Ditty/ Red Groups and Booklet 2 for Green – Grey Storybooks.</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GB" i="1" baseline="0" dirty="0">
              <a:latin typeface="Times New Roman" charset="0"/>
            </a:endParaRPr>
          </a:p>
        </p:txBody>
      </p:sp>
      <p:sp>
        <p:nvSpPr>
          <p:cNvPr id="4" name="Slide Number Placeholder 3"/>
          <p:cNvSpPr>
            <a:spLocks noGrp="1"/>
          </p:cNvSpPr>
          <p:nvPr>
            <p:ph type="sldNum" sz="quarter" idx="10"/>
          </p:nvPr>
        </p:nvSpPr>
        <p:spPr/>
        <p:txBody>
          <a:bodyPr/>
          <a:lstStyle/>
          <a:p>
            <a:fld id="{492E07CC-6AAD-1047-BB31-41E7C9B8EA12}" type="slidenum">
              <a:rPr lang="en-US" smtClean="0"/>
              <a:t>18</a:t>
            </a:fld>
            <a:endParaRPr lang="en-US"/>
          </a:p>
        </p:txBody>
      </p:sp>
    </p:spTree>
    <p:extLst>
      <p:ext uri="{BB962C8B-B14F-4D97-AF65-F5344CB8AC3E}">
        <p14:creationId xmlns:p14="http://schemas.microsoft.com/office/powerpoint/2010/main" val="25177439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2E07CC-6AAD-1047-BB31-41E7C9B8EA12}" type="slidenum">
              <a:rPr lang="en-US" smtClean="0"/>
              <a:t>19</a:t>
            </a:fld>
            <a:endParaRPr lang="en-US"/>
          </a:p>
        </p:txBody>
      </p:sp>
    </p:spTree>
    <p:extLst>
      <p:ext uri="{BB962C8B-B14F-4D97-AF65-F5344CB8AC3E}">
        <p14:creationId xmlns:p14="http://schemas.microsoft.com/office/powerpoint/2010/main" val="979219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baseline="0" dirty="0"/>
              <a:t>Read quote.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2D2D2D"/>
                </a:solidFill>
                <a:latin typeface="Helvetica" charset="0"/>
                <a:cs typeface="Helvetica" charset="0"/>
                <a:sym typeface="Helvetica" charset="0"/>
              </a:rPr>
              <a:t>This is what we do in our school.</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Research shows</a:t>
            </a:r>
            <a:r>
              <a:rPr lang="en-US" baseline="0" dirty="0"/>
              <a:t> that children who learn to read quickly go on to succeed in school and in life. </a:t>
            </a:r>
            <a:endParaRPr lang="en-US" dirty="0"/>
          </a:p>
          <a:p>
            <a:endParaRPr lang="en-US" i="1" baseline="0" dirty="0"/>
          </a:p>
          <a:p>
            <a:r>
              <a:rPr lang="en-US" i="0" baseline="0" dirty="0"/>
              <a:t>Today I want to help you understand how your child is learning to read with phonics – specifically ‘Read Write Inc.’ Phonics.</a:t>
            </a:r>
          </a:p>
        </p:txBody>
      </p:sp>
      <p:sp>
        <p:nvSpPr>
          <p:cNvPr id="4" name="Slide Number Placeholder 3"/>
          <p:cNvSpPr>
            <a:spLocks noGrp="1"/>
          </p:cNvSpPr>
          <p:nvPr>
            <p:ph type="sldNum" sz="quarter" idx="10"/>
          </p:nvPr>
        </p:nvSpPr>
        <p:spPr/>
        <p:txBody>
          <a:bodyPr/>
          <a:lstStyle/>
          <a:p>
            <a:fld id="{5F10C2BD-ABBD-1C45-BDAB-44A2829FA136}" type="slidenum">
              <a:rPr lang="en-US" smtClean="0"/>
              <a:t>2</a:t>
            </a:fld>
            <a:endParaRPr lang="en-US"/>
          </a:p>
        </p:txBody>
      </p:sp>
    </p:spTree>
    <p:extLst>
      <p:ext uri="{BB962C8B-B14F-4D97-AF65-F5344CB8AC3E}">
        <p14:creationId xmlns:p14="http://schemas.microsoft.com/office/powerpoint/2010/main" val="24879762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Remember that all parents have the power to change outcomes for their children.</a:t>
            </a:r>
            <a:endParaRPr lang="en-US" dirty="0">
              <a:solidFill>
                <a:srgbClr val="FF0000"/>
              </a:solidFill>
            </a:endParaRPr>
          </a:p>
          <a:p>
            <a:endParaRPr lang="en-US" baseline="0" dirty="0"/>
          </a:p>
          <a:p>
            <a:endParaRPr lang="en-US" dirty="0"/>
          </a:p>
        </p:txBody>
      </p:sp>
      <p:sp>
        <p:nvSpPr>
          <p:cNvPr id="4" name="Slide Number Placeholder 3"/>
          <p:cNvSpPr>
            <a:spLocks noGrp="1"/>
          </p:cNvSpPr>
          <p:nvPr>
            <p:ph type="sldNum" sz="quarter" idx="10"/>
          </p:nvPr>
        </p:nvSpPr>
        <p:spPr/>
        <p:txBody>
          <a:bodyPr/>
          <a:lstStyle/>
          <a:p>
            <a:fld id="{AC167F53-BA33-7E40-958D-01A6607E9B7A}" type="slidenum">
              <a:rPr lang="en-US" smtClean="0"/>
              <a:t>21</a:t>
            </a:fld>
            <a:endParaRPr lang="en-US"/>
          </a:p>
        </p:txBody>
      </p:sp>
    </p:spTree>
    <p:extLst>
      <p:ext uri="{BB962C8B-B14F-4D97-AF65-F5344CB8AC3E}">
        <p14:creationId xmlns:p14="http://schemas.microsoft.com/office/powerpoint/2010/main" val="2231569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0" name="Shape 23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kern="1200" dirty="0">
                <a:solidFill>
                  <a:schemeClr val="tx1"/>
                </a:solidFill>
                <a:effectLst/>
                <a:latin typeface="+mn-lt"/>
                <a:ea typeface="+mn-ea"/>
                <a:cs typeface="+mn-cs"/>
              </a:rPr>
              <a:t>All words are made up of individual </a:t>
            </a:r>
            <a:r>
              <a:rPr lang="en-US" sz="1200" b="1" kern="1200" dirty="0">
                <a:solidFill>
                  <a:schemeClr val="tx1"/>
                </a:solidFill>
                <a:effectLst/>
                <a:latin typeface="+mn-lt"/>
                <a:ea typeface="+mn-ea"/>
                <a:cs typeface="+mn-cs"/>
              </a:rPr>
              <a:t>sounds. </a:t>
            </a:r>
            <a:r>
              <a:rPr lang="en-US" sz="1200" kern="1200" dirty="0">
                <a:solidFill>
                  <a:schemeClr val="tx1"/>
                </a:solidFill>
                <a:effectLst/>
                <a:latin typeface="+mn-lt"/>
                <a:ea typeface="+mn-ea"/>
                <a:cs typeface="+mn-cs"/>
              </a:rPr>
              <a:t>These sounds are merged together to form words.</a:t>
            </a:r>
          </a:p>
          <a:p>
            <a:pPr marL="0" marR="0" lvl="0" indent="0" algn="l" rtl="0">
              <a:spcBef>
                <a:spcPts val="0"/>
              </a:spcBef>
              <a:buSzPct val="25000"/>
              <a:buNone/>
            </a:pPr>
            <a:r>
              <a:rPr lang="en-US" sz="1200" b="0" i="0" u="none" strike="noStrike" cap="none" dirty="0">
                <a:solidFill>
                  <a:schemeClr val="dk1"/>
                </a:solidFill>
                <a:latin typeface="+mn-lt"/>
                <a:ea typeface="Calibri"/>
                <a:cs typeface="Calibri"/>
                <a:sym typeface="Calibri"/>
              </a:rPr>
              <a:t>e.g.</a:t>
            </a:r>
            <a:r>
              <a:rPr lang="en-US" sz="1200" b="0" i="0" u="none" strike="noStrike" cap="none" baseline="0" dirty="0">
                <a:solidFill>
                  <a:schemeClr val="dk1"/>
                </a:solidFill>
                <a:latin typeface="+mn-lt"/>
                <a:ea typeface="Calibri"/>
                <a:cs typeface="Calibri"/>
                <a:sym typeface="Calibri"/>
              </a:rPr>
              <a:t> i</a:t>
            </a:r>
            <a:r>
              <a:rPr lang="en-US" sz="1200" b="0" i="0" u="none" strike="noStrike" cap="none" dirty="0">
                <a:solidFill>
                  <a:schemeClr val="dk1"/>
                </a:solidFill>
                <a:latin typeface="+mn-lt"/>
                <a:ea typeface="Calibri"/>
                <a:cs typeface="Calibri"/>
                <a:sym typeface="Calibri"/>
              </a:rPr>
              <a:t>n </a:t>
            </a:r>
            <a:r>
              <a:rPr lang="en-US" dirty="0"/>
              <a:t>‘mat’ we have the sounds ‘m’, ‘a’, ‘t’, ship – ‘</a:t>
            </a:r>
            <a:r>
              <a:rPr lang="en-US" dirty="0" err="1"/>
              <a:t>sh</a:t>
            </a:r>
            <a:r>
              <a:rPr lang="en-US" dirty="0"/>
              <a:t>’, ‘</a:t>
            </a:r>
            <a:r>
              <a:rPr lang="en-US" dirty="0" err="1"/>
              <a:t>i</a:t>
            </a:r>
            <a:r>
              <a:rPr lang="en-US" dirty="0"/>
              <a:t>’, ‘p’.</a:t>
            </a:r>
          </a:p>
          <a:p>
            <a:pPr marL="0" marR="0" lvl="0" indent="0" algn="l" rtl="0">
              <a:spcBef>
                <a:spcPts val="0"/>
              </a:spcBef>
              <a:buSzPct val="25000"/>
              <a:buNone/>
            </a:pPr>
            <a:endParaRPr lang="en-US" sz="1200" b="0" i="1" u="none" strike="noStrike" cap="none" dirty="0">
              <a:solidFill>
                <a:schemeClr val="dk1"/>
              </a:solidFill>
              <a:latin typeface="+mn-lt"/>
              <a:ea typeface="Calibri"/>
              <a:cs typeface="Calibri"/>
              <a:sym typeface="Calibri"/>
            </a:endParaRPr>
          </a:p>
          <a:p>
            <a:pPr marL="0" marR="0" lvl="0" indent="0" algn="l" rtl="0">
              <a:spcBef>
                <a:spcPts val="0"/>
              </a:spcBef>
              <a:buSzPct val="25000"/>
              <a:buNone/>
            </a:pPr>
            <a:r>
              <a:rPr lang="en-US" sz="1200" b="0" i="1" u="none" strike="noStrike" cap="none" dirty="0">
                <a:solidFill>
                  <a:schemeClr val="dk1"/>
                </a:solidFill>
                <a:latin typeface="+mn-lt"/>
                <a:ea typeface="Calibri"/>
                <a:cs typeface="Calibri"/>
                <a:sym typeface="Calibri"/>
              </a:rPr>
              <a:t>Click </a:t>
            </a:r>
            <a:r>
              <a:rPr lang="en-US" sz="1200" b="0" i="0" u="none" strike="noStrike" cap="none" dirty="0">
                <a:solidFill>
                  <a:schemeClr val="dk1"/>
                </a:solidFill>
                <a:latin typeface="+mn-lt"/>
                <a:ea typeface="Calibri"/>
                <a:cs typeface="Calibri"/>
                <a:sym typeface="Calibri"/>
              </a:rPr>
              <a:t>A grapheme is another name for the letters we use to write the sound. The spelling of that sound on the page. </a:t>
            </a:r>
            <a:endParaRPr lang="en-US" i="1" dirty="0"/>
          </a:p>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Phonics is the method of teaching reading through the identification of sounds and graphemes. </a:t>
            </a:r>
          </a:p>
          <a:p>
            <a:r>
              <a:rPr lang="en-US" sz="1200" kern="1200" dirty="0">
                <a:solidFill>
                  <a:schemeClr val="tx1"/>
                </a:solidFill>
                <a:effectLst/>
                <a:latin typeface="+mn-lt"/>
                <a:ea typeface="+mn-ea"/>
                <a:cs typeface="+mn-cs"/>
              </a:rPr>
              <a:t>The new National Curriculum ensures that all children are taught Phonics systematically.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This gives your children the tools to read any word. </a:t>
            </a:r>
          </a:p>
        </p:txBody>
      </p:sp>
      <p:sp>
        <p:nvSpPr>
          <p:cNvPr id="231" name="Shape 23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30093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fld id="{E2308E4E-93BE-E844-9AB6-A25FD0B956F7}" type="slidenum">
              <a:rPr lang="en-US">
                <a:latin typeface="Calibri" charset="0"/>
              </a:rPr>
              <a:pPr/>
              <a:t>4</a:t>
            </a:fld>
            <a:endParaRPr lang="en-US">
              <a:latin typeface="Calibri" charset="0"/>
            </a:endParaRPr>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6042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lvl="0"/>
            <a:r>
              <a:rPr lang="en-US" sz="1200" kern="1200" dirty="0">
                <a:solidFill>
                  <a:schemeClr val="tx1"/>
                </a:solidFill>
                <a:effectLst/>
                <a:latin typeface="+mn-lt"/>
                <a:ea typeface="+mn-ea"/>
                <a:cs typeface="+mn-cs"/>
              </a:rPr>
              <a:t>Who Is Read Write Inc Phonics for?</a:t>
            </a:r>
          </a:p>
          <a:p>
            <a:pPr lvl="0"/>
            <a:endParaRPr lang="en-US" sz="1200"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Phonics is for children in Reception, Y1 and Y2 who are learning to read.</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Each half-term, we assess and group our children based on their </a:t>
            </a:r>
            <a:r>
              <a:rPr lang="en-GB" sz="1200" i="1" kern="1200" dirty="0">
                <a:solidFill>
                  <a:schemeClr val="tx1"/>
                </a:solidFill>
                <a:effectLst/>
                <a:latin typeface="+mn-lt"/>
                <a:ea typeface="+mn-ea"/>
                <a:cs typeface="+mn-cs"/>
              </a:rPr>
              <a:t>stage</a:t>
            </a:r>
            <a:r>
              <a:rPr lang="en-GB" sz="1200" kern="1200" dirty="0">
                <a:solidFill>
                  <a:schemeClr val="tx1"/>
                </a:solidFill>
                <a:effectLst/>
                <a:latin typeface="+mn-lt"/>
                <a:ea typeface="+mn-ea"/>
                <a:cs typeface="+mn-cs"/>
              </a:rPr>
              <a:t> of reading not age of reading. This means all children practise reading at the right level.</a:t>
            </a:r>
          </a:p>
          <a:p>
            <a:pPr lvl="0"/>
            <a:endParaRPr lang="en-GB" sz="1200" i="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621564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latin typeface="Times New Roman" pitchFamily="18" charset="0"/>
                <a:ea typeface="MS PGothic" pitchFamily="34" charset="-128"/>
                <a:cs typeface="Arial" charset="0"/>
              </a:rPr>
              <a:t>Copyright Ruth Miskin Literacy</a:t>
            </a:r>
          </a:p>
        </p:txBody>
      </p:sp>
      <p:sp>
        <p:nvSpPr>
          <p:cNvPr id="7270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5C86BBF-4374-4E01-85D9-47F0C65351B7}" type="slidenum">
              <a:rPr lang="en-US" smtClean="0">
                <a:latin typeface="Times New Roman" pitchFamily="18" charset="0"/>
                <a:ea typeface="MS PGothic" pitchFamily="34" charset="-128"/>
                <a:cs typeface="Arial" charset="0"/>
              </a:rPr>
              <a:pPr fontAlgn="base">
                <a:spcBef>
                  <a:spcPct val="0"/>
                </a:spcBef>
                <a:spcAft>
                  <a:spcPct val="0"/>
                </a:spcAft>
              </a:pPr>
              <a:t>5</a:t>
            </a:fld>
            <a:endParaRPr lang="en-US">
              <a:latin typeface="Times New Roman" pitchFamily="18" charset="0"/>
              <a:ea typeface="MS PGothic" pitchFamily="34" charset="-128"/>
              <a:cs typeface="Arial" charset="0"/>
            </a:endParaRPr>
          </a:p>
        </p:txBody>
      </p:sp>
      <p:sp>
        <p:nvSpPr>
          <p:cNvPr id="72707" name="Rectangle 2"/>
          <p:cNvSpPr>
            <a:spLocks noGrp="1" noRot="1" noChangeAspect="1" noChangeArrowheads="1" noTextEdit="1"/>
          </p:cNvSpPr>
          <p:nvPr>
            <p:ph type="sldImg"/>
          </p:nvPr>
        </p:nvSpPr>
        <p:spPr bwMode="auto">
          <a:xfrm>
            <a:off x="854075" y="744538"/>
            <a:ext cx="2838450" cy="2130425"/>
          </a:xfrm>
          <a:noFill/>
          <a:ln>
            <a:solidFill>
              <a:srgbClr val="000000"/>
            </a:solidFill>
            <a:miter lim="800000"/>
            <a:headEnd/>
            <a:tailEnd/>
          </a:ln>
        </p:spPr>
      </p:sp>
      <p:sp>
        <p:nvSpPr>
          <p:cNvPr id="72708" name="Rectangle 3"/>
          <p:cNvSpPr>
            <a:spLocks noGrp="1" noChangeArrowheads="1"/>
          </p:cNvSpPr>
          <p:nvPr>
            <p:ph type="body" idx="1"/>
          </p:nvPr>
        </p:nvSpPr>
        <p:spPr bwMode="auto">
          <a:xfrm>
            <a:off x="666909" y="2947095"/>
            <a:ext cx="5335270" cy="6235045"/>
          </a:xfrm>
          <a:noFill/>
        </p:spPr>
        <p:txBody>
          <a:bodyPr wrap="square" numCol="1" anchor="t" anchorCtr="0" compatLnSpc="1">
            <a:prstTxWarp prst="textNoShape">
              <a:avLst/>
            </a:prstTxWarp>
          </a:bodyPr>
          <a:lstStyle/>
          <a:p>
            <a:pPr marL="0" marR="0" lvl="0" indent="0" algn="l" rtl="0">
              <a:spcBef>
                <a:spcPts val="0"/>
              </a:spcBef>
              <a:spcAft>
                <a:spcPts val="0"/>
              </a:spcAft>
              <a:buSzPct val="25000"/>
              <a:buNone/>
            </a:pPr>
            <a:r>
              <a:rPr lang="en-US" sz="1100" dirty="0">
                <a:latin typeface="Times New Roman"/>
                <a:ea typeface="Times New Roman"/>
                <a:cs typeface="Times New Roman"/>
                <a:sym typeface="Times New Roman"/>
              </a:rPr>
              <a:t>Using RWI, we make learning to read easy for children because we start by teaching them just one way of reading and writing every sound. Here they are on the </a:t>
            </a:r>
            <a:r>
              <a:rPr lang="en-US" sz="1100" b="0" i="0" u="none" strike="noStrike" cap="none" dirty="0">
                <a:solidFill>
                  <a:schemeClr val="dk1"/>
                </a:solidFill>
                <a:latin typeface="Times New Roman"/>
                <a:ea typeface="Times New Roman"/>
                <a:cs typeface="Times New Roman"/>
                <a:sym typeface="Times New Roman"/>
              </a:rPr>
              <a:t>Simple Speed Sounds chart we use in class.</a:t>
            </a:r>
            <a:endParaRPr lang="en-US" sz="1100" dirty="0">
              <a:latin typeface="Times New Roman"/>
              <a:ea typeface="Times New Roman"/>
              <a:cs typeface="Times New Roman"/>
              <a:sym typeface="Times New Roman"/>
            </a:endParaRPr>
          </a:p>
          <a:p>
            <a:pPr marL="0" marR="0" lvl="0" indent="0" algn="l" rtl="0">
              <a:spcBef>
                <a:spcPts val="0"/>
              </a:spcBef>
              <a:spcAft>
                <a:spcPts val="0"/>
              </a:spcAft>
              <a:buSzPct val="25000"/>
              <a:buNone/>
            </a:pPr>
            <a:endParaRPr lang="en-US" sz="1100" dirty="0">
              <a:latin typeface="Times New Roman"/>
              <a:ea typeface="Times New Roman"/>
              <a:cs typeface="Times New Roman"/>
              <a:sym typeface="Times New Roman"/>
            </a:endParaRPr>
          </a:p>
          <a:p>
            <a:pPr marL="0" marR="0" lvl="0" indent="0" algn="l" rtl="0">
              <a:spcBef>
                <a:spcPts val="0"/>
              </a:spcBef>
              <a:spcAft>
                <a:spcPts val="0"/>
              </a:spcAft>
              <a:buSzPct val="25000"/>
              <a:buNone/>
            </a:pPr>
            <a:r>
              <a:rPr lang="en-US" sz="1100" b="0" i="0" u="none" strike="noStrike" cap="none" dirty="0">
                <a:solidFill>
                  <a:schemeClr val="dk1"/>
                </a:solidFill>
                <a:latin typeface="Times New Roman"/>
                <a:ea typeface="Times New Roman"/>
                <a:cs typeface="Times New Roman"/>
                <a:sym typeface="Times New Roman"/>
              </a:rPr>
              <a:t>We </a:t>
            </a:r>
            <a:r>
              <a:rPr lang="en-US" sz="1100" dirty="0">
                <a:latin typeface="Times New Roman"/>
                <a:ea typeface="Times New Roman"/>
                <a:cs typeface="Times New Roman"/>
                <a:sym typeface="Times New Roman"/>
              </a:rPr>
              <a:t>teach </a:t>
            </a:r>
            <a:r>
              <a:rPr lang="en-US" sz="1100" b="0" i="0" u="none" strike="noStrike" cap="none" dirty="0">
                <a:solidFill>
                  <a:schemeClr val="dk1"/>
                </a:solidFill>
                <a:latin typeface="Times New Roman"/>
                <a:ea typeface="Times New Roman"/>
                <a:cs typeface="Times New Roman"/>
                <a:sym typeface="Times New Roman"/>
              </a:rPr>
              <a:t>Set 1 sounds first - (sounds as far as a</a:t>
            </a:r>
            <a:r>
              <a:rPr lang="en-US" sz="1100" dirty="0">
                <a:latin typeface="Times New Roman"/>
                <a:ea typeface="Times New Roman"/>
                <a:cs typeface="Times New Roman"/>
                <a:sym typeface="Times New Roman"/>
              </a:rPr>
              <a:t> e </a:t>
            </a:r>
            <a:r>
              <a:rPr lang="en-US" sz="1100" dirty="0" err="1">
                <a:latin typeface="Times New Roman"/>
                <a:ea typeface="Times New Roman"/>
                <a:cs typeface="Times New Roman"/>
                <a:sym typeface="Times New Roman"/>
              </a:rPr>
              <a:t>i</a:t>
            </a:r>
            <a:r>
              <a:rPr lang="en-US" sz="1100" dirty="0">
                <a:latin typeface="Times New Roman"/>
                <a:ea typeface="Times New Roman"/>
                <a:cs typeface="Times New Roman"/>
                <a:sym typeface="Times New Roman"/>
              </a:rPr>
              <a:t> o u).</a:t>
            </a:r>
          </a:p>
          <a:p>
            <a:pPr marL="0" marR="0" lvl="0" indent="0" algn="l" defTabSz="457200" rtl="0" eaLnBrk="1" fontAlgn="auto" latinLnBrk="0" hangingPunct="1">
              <a:lnSpc>
                <a:spcPct val="100000"/>
              </a:lnSpc>
              <a:spcBef>
                <a:spcPts val="0"/>
              </a:spcBef>
              <a:spcAft>
                <a:spcPts val="0"/>
              </a:spcAft>
              <a:buClrTx/>
              <a:buSzPct val="25000"/>
              <a:buFontTx/>
              <a:buNone/>
              <a:tabLst/>
              <a:defRPr/>
            </a:pPr>
            <a:r>
              <a:rPr lang="en-GB" altLang="ja-JP" sz="1100" dirty="0">
                <a:latin typeface="Times New Roman" charset="0"/>
              </a:rPr>
              <a:t>Children need to know sounds – not letter names – to read words.</a:t>
            </a:r>
            <a:endParaRPr lang="en-US" sz="1100" dirty="0">
              <a:latin typeface="Times New Roman"/>
              <a:ea typeface="Times New Roman"/>
              <a:cs typeface="Times New Roman"/>
              <a:sym typeface="Times New Roman"/>
            </a:endParaRPr>
          </a:p>
          <a:p>
            <a:pPr marL="0" marR="0" lvl="0" indent="0" algn="l" rtl="0">
              <a:spcBef>
                <a:spcPts val="0"/>
              </a:spcBef>
              <a:spcAft>
                <a:spcPts val="0"/>
              </a:spcAft>
              <a:buSzPct val="25000"/>
              <a:buNone/>
            </a:pPr>
            <a:endParaRPr lang="en-US" sz="1100" b="0" i="0" u="none" strike="noStrike" cap="none" dirty="0">
              <a:solidFill>
                <a:schemeClr val="dk1"/>
              </a:solidFill>
              <a:latin typeface="+mn-lt"/>
              <a:ea typeface="Calibri"/>
              <a:cs typeface="Calibri"/>
              <a:sym typeface="Calibri"/>
            </a:endParaRPr>
          </a:p>
          <a:p>
            <a:pPr eaLnBrk="1" hangingPunct="1">
              <a:spcBef>
                <a:spcPct val="0"/>
              </a:spcBef>
              <a:spcAft>
                <a:spcPts val="1600"/>
              </a:spcAft>
            </a:pPr>
            <a:endParaRPr lang="en-US" sz="1100" dirty="0">
              <a:latin typeface="Arial" pitchFamily="34" charset="0"/>
              <a:cs typeface="Arial" pitchFamily="34" charset="0"/>
            </a:endParaRPr>
          </a:p>
        </p:txBody>
      </p:sp>
    </p:spTree>
    <p:extLst>
      <p:ext uri="{BB962C8B-B14F-4D97-AF65-F5344CB8AC3E}">
        <p14:creationId xmlns:p14="http://schemas.microsoft.com/office/powerpoint/2010/main" val="157101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1" name="Shape 25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dirty="0"/>
              <a:t>Once children know one way of reading and writing every sound, </a:t>
            </a:r>
            <a:r>
              <a:rPr lang="en-US" altLang="ja-JP" sz="1200" dirty="0">
                <a:latin typeface="Arial" pitchFamily="34" charset="0"/>
                <a:cs typeface="Arial" pitchFamily="34" charset="0"/>
              </a:rPr>
              <a:t>they start to learn spellings for each sound they already know.</a:t>
            </a:r>
          </a:p>
          <a:p>
            <a:pPr marL="0" marR="0" lvl="0" indent="0" algn="l" rtl="0">
              <a:spcBef>
                <a:spcPts val="0"/>
              </a:spcBef>
              <a:buSzPct val="25000"/>
              <a:buNone/>
            </a:pPr>
            <a:r>
              <a:rPr lang="en-US" altLang="ja-JP" sz="1200" i="1" dirty="0">
                <a:latin typeface="Arial" pitchFamily="34" charset="0"/>
                <a:cs typeface="Arial" pitchFamily="34" charset="0"/>
              </a:rPr>
              <a:t>Point to the chart to show. </a:t>
            </a:r>
          </a:p>
          <a:p>
            <a:pPr marL="0" marR="0" lvl="0" indent="0" algn="l" rtl="0">
              <a:spcBef>
                <a:spcPts val="0"/>
              </a:spcBef>
              <a:buSzPct val="25000"/>
              <a:buNone/>
            </a:pPr>
            <a:r>
              <a:rPr lang="en-US" altLang="ja-JP" sz="1200" dirty="0">
                <a:latin typeface="Arial" pitchFamily="34" charset="0"/>
                <a:cs typeface="Arial" pitchFamily="34" charset="0"/>
              </a:rPr>
              <a:t>For example, they know ‘ay’ and now learn a-e and </a:t>
            </a:r>
            <a:r>
              <a:rPr lang="en-US" altLang="ja-JP" sz="1200" dirty="0" err="1">
                <a:latin typeface="Arial" pitchFamily="34" charset="0"/>
                <a:cs typeface="Arial" pitchFamily="34" charset="0"/>
              </a:rPr>
              <a:t>ai</a:t>
            </a:r>
            <a:r>
              <a:rPr lang="en-US" altLang="ja-JP" sz="1200" dirty="0">
                <a:latin typeface="Arial" pitchFamily="34" charset="0"/>
                <a:cs typeface="Arial" pitchFamily="34" charset="0"/>
              </a:rPr>
              <a:t> as other spellings for the same sound.</a:t>
            </a:r>
          </a:p>
        </p:txBody>
      </p:sp>
      <p:sp>
        <p:nvSpPr>
          <p:cNvPr id="252" name="Shape 25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14112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Pct val="25000"/>
              <a:buFontTx/>
              <a:buNone/>
              <a:tabLst/>
              <a:defRPr/>
            </a:pPr>
            <a:r>
              <a:rPr lang="en-US" sz="1200" b="0" i="0" u="none" strike="noStrike" cap="none" dirty="0">
                <a:solidFill>
                  <a:schemeClr val="dk1"/>
                </a:solidFill>
                <a:latin typeface="+mn-lt"/>
                <a:ea typeface="Calibri"/>
                <a:cs typeface="Calibri"/>
                <a:sym typeface="Calibri"/>
              </a:rPr>
              <a:t>Alongside teaching children sounds, we teach them </a:t>
            </a:r>
            <a:r>
              <a:rPr lang="en-US" dirty="0"/>
              <a:t>to blend sounds to read words e.g. s-a-t, sat.</a:t>
            </a:r>
            <a:r>
              <a:rPr lang="en-US" i="0" baseline="0" dirty="0"/>
              <a:t> </a:t>
            </a:r>
          </a:p>
          <a:p>
            <a:pPr marL="0" marR="0" lvl="0" indent="0" algn="l" defTabSz="457200" rtl="0" eaLnBrk="1" fontAlgn="auto" latinLnBrk="0" hangingPunct="1">
              <a:lnSpc>
                <a:spcPct val="100000"/>
              </a:lnSpc>
              <a:spcBef>
                <a:spcPts val="0"/>
              </a:spcBef>
              <a:spcAft>
                <a:spcPts val="0"/>
              </a:spcAft>
              <a:buClrTx/>
              <a:buSzPct val="25000"/>
              <a:buFontTx/>
              <a:buNone/>
              <a:tabLst/>
              <a:defRPr/>
            </a:pPr>
            <a:endParaRPr lang="en-US" dirty="0"/>
          </a:p>
          <a:p>
            <a:pPr marL="0" marR="0" lvl="0" indent="0" algn="l" rtl="0">
              <a:spcBef>
                <a:spcPts val="0"/>
              </a:spcBef>
              <a:buSzPct val="25000"/>
              <a:buNone/>
            </a:pPr>
            <a:r>
              <a:rPr lang="en-US" dirty="0"/>
              <a:t>We use Fred Talk to help children read.</a:t>
            </a:r>
            <a:endParaRPr lang="en-US" sz="1200" b="0" i="0" u="none" strike="noStrike" cap="none" dirty="0">
              <a:solidFill>
                <a:schemeClr val="dk1"/>
              </a:solidFill>
              <a:latin typeface="+mn-lt"/>
              <a:ea typeface="Calibri"/>
              <a:cs typeface="Calibri"/>
              <a:sym typeface="Calibri"/>
            </a:endParaRPr>
          </a:p>
          <a:p>
            <a:pPr marL="0" marR="0" lvl="0" indent="0" algn="l" rtl="0">
              <a:spcBef>
                <a:spcPts val="0"/>
              </a:spcBef>
              <a:buSzPct val="25000"/>
              <a:buNone/>
            </a:pPr>
            <a:endParaRPr lang="en-US" dirty="0"/>
          </a:p>
          <a:p>
            <a:endParaRPr lang="en-US" baseline="0" dirty="0"/>
          </a:p>
        </p:txBody>
      </p:sp>
      <p:sp>
        <p:nvSpPr>
          <p:cNvPr id="4" name="Slide Number Placeholder 3"/>
          <p:cNvSpPr>
            <a:spLocks noGrp="1"/>
          </p:cNvSpPr>
          <p:nvPr>
            <p:ph type="sldNum" sz="quarter" idx="10"/>
          </p:nvPr>
        </p:nvSpPr>
        <p:spPr/>
        <p:txBody>
          <a:bodyPr/>
          <a:lstStyle/>
          <a:p>
            <a:fld id="{492E07CC-6AAD-1047-BB31-41E7C9B8EA12}" type="slidenum">
              <a:rPr lang="en-US" smtClean="0"/>
              <a:t>7</a:t>
            </a:fld>
            <a:endParaRPr lang="en-US"/>
          </a:p>
        </p:txBody>
      </p:sp>
    </p:spTree>
    <p:extLst>
      <p:ext uri="{BB962C8B-B14F-4D97-AF65-F5344CB8AC3E}">
        <p14:creationId xmlns:p14="http://schemas.microsoft.com/office/powerpoint/2010/main" val="835558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We use Fred Fingers to help children sound out words to spell easily.</a:t>
            </a:r>
          </a:p>
          <a:p>
            <a:r>
              <a:rPr lang="en-US" baseline="0" dirty="0"/>
              <a:t>It means they do not have to </a:t>
            </a:r>
            <a:r>
              <a:rPr lang="en-US" baseline="0" dirty="0" err="1"/>
              <a:t>memorise</a:t>
            </a:r>
            <a:r>
              <a:rPr lang="en-US" baseline="0" dirty="0"/>
              <a:t> lists of spelling words.</a:t>
            </a:r>
          </a:p>
          <a:p>
            <a:r>
              <a:rPr lang="en-US" baseline="0" dirty="0"/>
              <a:t>It is a tool so they will be able to spell any word. </a:t>
            </a:r>
          </a:p>
        </p:txBody>
      </p:sp>
      <p:sp>
        <p:nvSpPr>
          <p:cNvPr id="4" name="Slide Number Placeholder 3"/>
          <p:cNvSpPr>
            <a:spLocks noGrp="1"/>
          </p:cNvSpPr>
          <p:nvPr>
            <p:ph type="sldNum" sz="quarter" idx="10"/>
          </p:nvPr>
        </p:nvSpPr>
        <p:spPr/>
        <p:txBody>
          <a:bodyPr/>
          <a:lstStyle/>
          <a:p>
            <a:fld id="{492E07CC-6AAD-1047-BB31-41E7C9B8EA12}" type="slidenum">
              <a:rPr lang="en-US" smtClean="0"/>
              <a:t>8</a:t>
            </a:fld>
            <a:endParaRPr lang="en-US"/>
          </a:p>
        </p:txBody>
      </p:sp>
    </p:spTree>
    <p:extLst>
      <p:ext uri="{BB962C8B-B14F-4D97-AF65-F5344CB8AC3E}">
        <p14:creationId xmlns:p14="http://schemas.microsoft.com/office/powerpoint/2010/main" val="1595139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Garamond" pitchFamily="18" charset="0"/>
                <a:cs typeface="Arial" pitchFamily="34" charset="0"/>
              </a:defRPr>
            </a:lvl1pPr>
            <a:lvl2pPr marL="742950" indent="-285750" eaLnBrk="0" hangingPunct="0">
              <a:defRPr sz="2400">
                <a:solidFill>
                  <a:schemeClr val="tx1"/>
                </a:solidFill>
                <a:latin typeface="Garamond" pitchFamily="18" charset="0"/>
                <a:cs typeface="Arial" pitchFamily="34" charset="0"/>
              </a:defRPr>
            </a:lvl2pPr>
            <a:lvl3pPr marL="1143000" indent="-228600" eaLnBrk="0" hangingPunct="0">
              <a:defRPr sz="2400">
                <a:solidFill>
                  <a:schemeClr val="tx1"/>
                </a:solidFill>
                <a:latin typeface="Garamond" pitchFamily="18" charset="0"/>
                <a:cs typeface="Arial" pitchFamily="34" charset="0"/>
              </a:defRPr>
            </a:lvl3pPr>
            <a:lvl4pPr marL="1600200" indent="-228600" eaLnBrk="0" hangingPunct="0">
              <a:defRPr sz="2400">
                <a:solidFill>
                  <a:schemeClr val="tx1"/>
                </a:solidFill>
                <a:latin typeface="Garamond" pitchFamily="18" charset="0"/>
                <a:cs typeface="Arial" pitchFamily="34" charset="0"/>
              </a:defRPr>
            </a:lvl4pPr>
            <a:lvl5pPr marL="2057400" indent="-228600" eaLnBrk="0" hangingPunct="0">
              <a:defRPr sz="2400">
                <a:solidFill>
                  <a:schemeClr val="tx1"/>
                </a:solidFill>
                <a:latin typeface="Garamond"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Garamond"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Garamond"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Garamond"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Garamond" pitchFamily="18" charset="0"/>
                <a:cs typeface="Arial" pitchFamily="34" charset="0"/>
              </a:defRPr>
            </a:lvl9pPr>
          </a:lstStyle>
          <a:p>
            <a:pPr eaLnBrk="1" hangingPunct="1"/>
            <a:fld id="{FB292E8D-CF26-4C18-AF48-18F643F3764E}" type="slidenum">
              <a:rPr lang="en-US" sz="1200" smtClean="0">
                <a:latin typeface="Times New Roman" pitchFamily="18" charset="0"/>
              </a:rPr>
              <a:pPr eaLnBrk="1" hangingPunct="1"/>
              <a:t>9</a:t>
            </a:fld>
            <a:endParaRPr lang="en-US" sz="1200">
              <a:latin typeface="Times New Roman" pitchFamily="18" charset="0"/>
            </a:endParaRPr>
          </a:p>
        </p:txBody>
      </p:sp>
      <p:sp>
        <p:nvSpPr>
          <p:cNvPr id="172035" name="Rectangle 2"/>
          <p:cNvSpPr>
            <a:spLocks noGrp="1" noRot="1" noChangeAspect="1" noChangeArrowheads="1" noTextEdit="1"/>
          </p:cNvSpPr>
          <p:nvPr>
            <p:ph type="sldImg"/>
          </p:nvPr>
        </p:nvSpPr>
        <p:spPr>
          <a:xfrm>
            <a:off x="984250" y="685800"/>
            <a:ext cx="2312988" cy="1735138"/>
          </a:xfrm>
          <a:ln/>
        </p:spPr>
      </p:sp>
      <p:sp>
        <p:nvSpPr>
          <p:cNvPr id="172036" name="Rectangle 3"/>
          <p:cNvSpPr>
            <a:spLocks noGrp="1" noChangeArrowheads="1"/>
          </p:cNvSpPr>
          <p:nvPr>
            <p:ph type="body" idx="1"/>
          </p:nvPr>
        </p:nvSpPr>
        <p:spPr>
          <a:xfrm>
            <a:off x="440572" y="2420642"/>
            <a:ext cx="5942641" cy="603715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In our school, </a:t>
            </a:r>
            <a:r>
              <a:rPr lang="en-GB" sz="1200" kern="1200" dirty="0">
                <a:solidFill>
                  <a:schemeClr val="tx1"/>
                </a:solidFill>
                <a:effectLst/>
                <a:latin typeface="+mn-lt"/>
                <a:ea typeface="+mn-ea"/>
                <a:cs typeface="+mn-cs"/>
              </a:rPr>
              <a:t>children read each Read Write Inc. Storybook three times in class with their partner.</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Re-reading the same book helps children to become confident readers. </a:t>
            </a:r>
            <a:r>
              <a:rPr lang="en-GB" sz="1200" kern="1200" dirty="0">
                <a:solidFill>
                  <a:schemeClr val="tx1"/>
                </a:solidFill>
                <a:effectLst/>
                <a:latin typeface="+mn-lt"/>
                <a:ea typeface="+mn-ea"/>
                <a:cs typeface="+mn-cs"/>
              </a:rPr>
              <a:t>Each time they re-read, they build their fluency/speed and comprehension. </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They love reading and want to read because they can read all of the words in the Storybook.</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We set a focus for each re-read in school.</a:t>
            </a:r>
          </a:p>
          <a:p>
            <a:pPr lvl="0"/>
            <a:endParaRPr lang="en-GB" sz="1200" kern="1200" dirty="0">
              <a:solidFill>
                <a:schemeClr val="tx1"/>
              </a:solidFill>
              <a:effectLst/>
              <a:latin typeface="+mn-lt"/>
              <a:ea typeface="+mn-ea"/>
              <a:cs typeface="+mn-cs"/>
            </a:endParaRPr>
          </a:p>
          <a:p>
            <a:pPr lvl="0"/>
            <a:r>
              <a:rPr lang="en-GB" sz="1200" i="1" kern="1200" dirty="0">
                <a:solidFill>
                  <a:schemeClr val="tx1"/>
                </a:solidFill>
                <a:effectLst/>
                <a:latin typeface="+mn-lt"/>
                <a:ea typeface="+mn-ea"/>
                <a:cs typeface="+mn-cs"/>
              </a:rPr>
              <a:t>(Click)</a:t>
            </a:r>
            <a:r>
              <a:rPr lang="en-GB" sz="1200" kern="1200" dirty="0">
                <a:solidFill>
                  <a:schemeClr val="tx1"/>
                </a:solidFill>
                <a:effectLst/>
                <a:latin typeface="+mn-lt"/>
                <a:ea typeface="+mn-ea"/>
                <a:cs typeface="+mn-cs"/>
              </a:rPr>
              <a:t> The first read focuses on reading every word accurately. </a:t>
            </a:r>
          </a:p>
          <a:p>
            <a:pPr lvl="0"/>
            <a:r>
              <a:rPr lang="en-GB" sz="1200" i="1" kern="1200" dirty="0">
                <a:solidFill>
                  <a:schemeClr val="tx1"/>
                </a:solidFill>
                <a:effectLst/>
                <a:latin typeface="+mn-lt"/>
                <a:ea typeface="+mn-ea"/>
                <a:cs typeface="+mn-cs"/>
              </a:rPr>
              <a:t>(Click)</a:t>
            </a:r>
            <a:r>
              <a:rPr lang="en-GB" sz="1200" kern="1200" dirty="0">
                <a:solidFill>
                  <a:schemeClr val="tx1"/>
                </a:solidFill>
                <a:effectLst/>
                <a:latin typeface="+mn-lt"/>
                <a:ea typeface="+mn-ea"/>
                <a:cs typeface="+mn-cs"/>
              </a:rPr>
              <a:t> The second on reading the story more quickly.</a:t>
            </a:r>
          </a:p>
          <a:p>
            <a:pPr lvl="0"/>
            <a:r>
              <a:rPr lang="en-GB" sz="1200" i="1" kern="1200" dirty="0">
                <a:solidFill>
                  <a:schemeClr val="tx1"/>
                </a:solidFill>
                <a:effectLst/>
                <a:latin typeface="+mn-lt"/>
                <a:ea typeface="+mn-ea"/>
                <a:cs typeface="+mn-cs"/>
              </a:rPr>
              <a:t>(Click)</a:t>
            </a:r>
            <a:r>
              <a:rPr lang="en-GB" sz="1200" kern="1200" dirty="0">
                <a:solidFill>
                  <a:schemeClr val="tx1"/>
                </a:solidFill>
                <a:effectLst/>
                <a:latin typeface="+mn-lt"/>
                <a:ea typeface="+mn-ea"/>
                <a:cs typeface="+mn-cs"/>
              </a:rPr>
              <a:t> The third read on comprehension - understanding what they read.</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Then your child brings the </a:t>
            </a:r>
            <a:r>
              <a:rPr lang="en-GB" sz="1200" b="1" kern="1200" dirty="0">
                <a:solidFill>
                  <a:schemeClr val="tx1"/>
                </a:solidFill>
                <a:effectLst/>
                <a:latin typeface="+mn-lt"/>
                <a:ea typeface="+mn-ea"/>
                <a:cs typeface="+mn-cs"/>
              </a:rPr>
              <a:t>same book </a:t>
            </a:r>
            <a:r>
              <a:rPr lang="en-GB" sz="1200" kern="1200" dirty="0">
                <a:solidFill>
                  <a:schemeClr val="tx1"/>
                </a:solidFill>
                <a:effectLst/>
                <a:latin typeface="+mn-lt"/>
                <a:ea typeface="+mn-ea"/>
                <a:cs typeface="+mn-cs"/>
              </a:rPr>
              <a:t>home to read and enjoy with you again and again at home.</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It’s ‘three with me, four at home.’</a:t>
            </a:r>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a:t>We do not send stories home the children cannot read because we always want them to be set up to succeed in their reading.</a:t>
            </a:r>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a:t>We want to make sure they enjoy reading so that they want to read.</a:t>
            </a:r>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a:t>The more they read, the faster progress they will make.</a:t>
            </a:r>
            <a:endParaRPr lang="en-US" b="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lvl="0"/>
            <a:endParaRPr lang="en-GB" sz="1200" kern="1200" dirty="0">
              <a:solidFill>
                <a:schemeClr val="tx1"/>
              </a:solidFill>
              <a:effectLst/>
              <a:latin typeface="+mn-lt"/>
              <a:ea typeface="+mn-ea"/>
              <a:cs typeface="+mn-cs"/>
            </a:endParaRPr>
          </a:p>
          <a:p>
            <a:pPr lvl="0"/>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pPr eaLnBrk="1" hangingPunct="1"/>
            <a:endParaRPr lang="en-GB" sz="1100" dirty="0">
              <a:latin typeface="Arial"/>
              <a:cs typeface="Arial"/>
            </a:endParaRPr>
          </a:p>
          <a:p>
            <a:pPr eaLnBrk="1" hangingPunct="1"/>
            <a:r>
              <a:rPr lang="en-GB" sz="1100" dirty="0">
                <a:latin typeface="Arial"/>
                <a:cs typeface="Arial"/>
              </a:rPr>
              <a:t>  </a:t>
            </a:r>
            <a:endParaRPr lang="en-US" sz="1100" dirty="0">
              <a:latin typeface="Arial"/>
              <a:cs typeface="Arial"/>
            </a:endParaRPr>
          </a:p>
        </p:txBody>
      </p:sp>
    </p:spTree>
    <p:extLst>
      <p:ext uri="{BB962C8B-B14F-4D97-AF65-F5344CB8AC3E}">
        <p14:creationId xmlns:p14="http://schemas.microsoft.com/office/powerpoint/2010/main" val="22265654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preserve="1" userDrawn="1">
  <p:cSld name="2_Title Slide">
    <p:spTree>
      <p:nvGrpSpPr>
        <p:cNvPr id="1" name=""/>
        <p:cNvGrpSpPr/>
        <p:nvPr/>
      </p:nvGrpSpPr>
      <p:grpSpPr>
        <a:xfrm>
          <a:off x="0" y="0"/>
          <a:ext cx="0" cy="0"/>
          <a:chOff x="0" y="0"/>
          <a:chExt cx="0" cy="0"/>
        </a:xfrm>
      </p:grpSpPr>
      <p:pic>
        <p:nvPicPr>
          <p:cNvPr id="15" name="Picture 14" descr="powerpoint-cover-template-blank.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Title 1"/>
          <p:cNvSpPr>
            <a:spLocks noGrp="1"/>
          </p:cNvSpPr>
          <p:nvPr>
            <p:ph type="ctrTitle"/>
          </p:nvPr>
        </p:nvSpPr>
        <p:spPr>
          <a:xfrm>
            <a:off x="4067944" y="4221088"/>
            <a:ext cx="5076056" cy="1181993"/>
          </a:xfrm>
        </p:spPr>
        <p:txBody>
          <a:bodyPr anchor="ctr">
            <a:normAutofit/>
          </a:bodyPr>
          <a:lstStyle>
            <a:lvl1pPr>
              <a:lnSpc>
                <a:spcPct val="90000"/>
              </a:lnSpc>
              <a:defRPr sz="3200">
                <a:solidFill>
                  <a:schemeClr val="bg1"/>
                </a:solidFill>
              </a:defRPr>
            </a:lvl1pPr>
          </a:lstStyle>
          <a:p>
            <a:r>
              <a:rPr lang="en-GB" dirty="0"/>
              <a:t>Click to edit Master title style</a:t>
            </a:r>
          </a:p>
        </p:txBody>
      </p:sp>
    </p:spTree>
    <p:extLst>
      <p:ext uri="{BB962C8B-B14F-4D97-AF65-F5344CB8AC3E}">
        <p14:creationId xmlns:p14="http://schemas.microsoft.com/office/powerpoint/2010/main" val="1231037735"/>
      </p:ext>
    </p:extLst>
  </p:cSld>
  <p:clrMapOvr>
    <a:masterClrMapping/>
  </p:clrMapOvr>
  <p:hf sldNum="0" hdr="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showMasterPhAnim="0" type="obj" preserve="1">
  <p:cSld name="Title and Content">
    <p:spTree>
      <p:nvGrpSpPr>
        <p:cNvPr id="1" name=""/>
        <p:cNvGrpSpPr/>
        <p:nvPr/>
      </p:nvGrpSpPr>
      <p:grpSpPr>
        <a:xfrm>
          <a:off x="0" y="0"/>
          <a:ext cx="0" cy="0"/>
          <a:chOff x="0" y="0"/>
          <a:chExt cx="0" cy="0"/>
        </a:xfrm>
      </p:grpSpPr>
      <p:pic>
        <p:nvPicPr>
          <p:cNvPr id="11" name="Picture 10" descr="PPT_RM_page.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340" y="0"/>
            <a:ext cx="9180512" cy="6858000"/>
          </a:xfrm>
          <a:prstGeom prst="rect">
            <a:avLst/>
          </a:prstGeom>
        </p:spPr>
      </p:pic>
      <p:sp>
        <p:nvSpPr>
          <p:cNvPr id="7" name="Rectangle 3"/>
          <p:cNvSpPr/>
          <p:nvPr userDrawn="1"/>
        </p:nvSpPr>
        <p:spPr>
          <a:xfrm>
            <a:off x="323527" y="1151032"/>
            <a:ext cx="8640961" cy="45719"/>
          </a:xfrm>
          <a:prstGeom prst="rect">
            <a:avLst/>
          </a:prstGeom>
          <a:solidFill>
            <a:srgbClr val="3B9EA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solidFill>
                <a:prstClr val="white"/>
              </a:solidFill>
            </a:endParaRPr>
          </a:p>
        </p:txBody>
      </p:sp>
      <p:sp>
        <p:nvSpPr>
          <p:cNvPr id="2" name="Title 1"/>
          <p:cNvSpPr>
            <a:spLocks noGrp="1"/>
          </p:cNvSpPr>
          <p:nvPr>
            <p:ph type="title" hasCustomPrompt="1"/>
          </p:nvPr>
        </p:nvSpPr>
        <p:spPr>
          <a:xfrm>
            <a:off x="323528" y="260649"/>
            <a:ext cx="7478713" cy="864096"/>
          </a:xfrm>
        </p:spPr>
        <p:txBody>
          <a:bodyPr anchor="b"/>
          <a:lstStyle/>
          <a:p>
            <a:br>
              <a:rPr lang="en-GB" dirty="0"/>
            </a:br>
            <a:r>
              <a:rPr lang="en-GB" dirty="0"/>
              <a:t>Click to edit Master title style</a:t>
            </a:r>
          </a:p>
        </p:txBody>
      </p:sp>
      <p:sp>
        <p:nvSpPr>
          <p:cNvPr id="3" name="Content Placeholder 2"/>
          <p:cNvSpPr>
            <a:spLocks noGrp="1"/>
          </p:cNvSpPr>
          <p:nvPr>
            <p:ph idx="1"/>
          </p:nvPr>
        </p:nvSpPr>
        <p:spPr>
          <a:xfrm>
            <a:off x="323528" y="1196752"/>
            <a:ext cx="8639175" cy="504056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Slide Number Placeholder 5"/>
          <p:cNvSpPr>
            <a:spLocks noGrp="1"/>
          </p:cNvSpPr>
          <p:nvPr>
            <p:ph type="sldNum" sz="quarter" idx="12"/>
          </p:nvPr>
        </p:nvSpPr>
        <p:spPr/>
        <p:txBody>
          <a:bodyPr/>
          <a:lstStyle>
            <a:lvl1pPr fontAlgn="auto">
              <a:spcBef>
                <a:spcPts val="0"/>
              </a:spcBef>
              <a:spcAft>
                <a:spcPts val="0"/>
              </a:spcAft>
              <a:defRPr>
                <a:latin typeface="+mn-lt"/>
                <a:ea typeface="+mn-ea"/>
              </a:defRPr>
            </a:lvl1pPr>
          </a:lstStyle>
          <a:p>
            <a:pPr>
              <a:defRPr/>
            </a:pPr>
            <a:fld id="{404DBCEF-19A6-4004-B125-9F389965607C}" type="slidenum">
              <a:rPr lang="en-US"/>
              <a:pPr>
                <a:defRPr/>
              </a:pPr>
              <a:t>‹#›</a:t>
            </a:fld>
            <a:endParaRPr lang="en-US"/>
          </a:p>
        </p:txBody>
      </p:sp>
    </p:spTree>
    <p:extLst>
      <p:ext uri="{BB962C8B-B14F-4D97-AF65-F5344CB8AC3E}">
        <p14:creationId xmlns:p14="http://schemas.microsoft.com/office/powerpoint/2010/main" val="2818626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showMasterPhAnim="0" preserve="1" userDrawn="1">
  <p:cSld name="4_Title and Content">
    <p:spTree>
      <p:nvGrpSpPr>
        <p:cNvPr id="1" name=""/>
        <p:cNvGrpSpPr/>
        <p:nvPr/>
      </p:nvGrpSpPr>
      <p:grpSpPr>
        <a:xfrm>
          <a:off x="0" y="0"/>
          <a:ext cx="0" cy="0"/>
          <a:chOff x="0" y="0"/>
          <a:chExt cx="0" cy="0"/>
        </a:xfrm>
      </p:grpSpPr>
      <p:pic>
        <p:nvPicPr>
          <p:cNvPr id="11" name="Picture 10" descr="PPT_RM_page.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340" y="0"/>
            <a:ext cx="9180512" cy="6858000"/>
          </a:xfrm>
          <a:prstGeom prst="rect">
            <a:avLst/>
          </a:prstGeom>
        </p:spPr>
      </p:pic>
      <p:sp>
        <p:nvSpPr>
          <p:cNvPr id="7" name="Rectangle 3"/>
          <p:cNvSpPr/>
          <p:nvPr userDrawn="1"/>
        </p:nvSpPr>
        <p:spPr>
          <a:xfrm>
            <a:off x="323527" y="1151032"/>
            <a:ext cx="8640961" cy="45719"/>
          </a:xfrm>
          <a:prstGeom prst="rect">
            <a:avLst/>
          </a:prstGeom>
          <a:solidFill>
            <a:srgbClr val="3B9EA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solidFill>
                <a:prstClr val="white"/>
              </a:solidFill>
            </a:endParaRPr>
          </a:p>
        </p:txBody>
      </p:sp>
      <p:sp>
        <p:nvSpPr>
          <p:cNvPr id="2" name="Title 1"/>
          <p:cNvSpPr>
            <a:spLocks noGrp="1"/>
          </p:cNvSpPr>
          <p:nvPr>
            <p:ph type="title" hasCustomPrompt="1"/>
          </p:nvPr>
        </p:nvSpPr>
        <p:spPr>
          <a:xfrm>
            <a:off x="323528" y="260649"/>
            <a:ext cx="7478713" cy="864096"/>
          </a:xfrm>
        </p:spPr>
        <p:txBody>
          <a:bodyPr anchor="b"/>
          <a:lstStyle/>
          <a:p>
            <a:br>
              <a:rPr lang="en-GB" dirty="0"/>
            </a:br>
            <a:r>
              <a:rPr lang="en-GB" dirty="0"/>
              <a:t>Click to edit Master title style</a:t>
            </a:r>
          </a:p>
        </p:txBody>
      </p:sp>
      <p:sp>
        <p:nvSpPr>
          <p:cNvPr id="10" name="Slide Number Placeholder 5"/>
          <p:cNvSpPr>
            <a:spLocks noGrp="1"/>
          </p:cNvSpPr>
          <p:nvPr>
            <p:ph type="sldNum" sz="quarter" idx="12"/>
          </p:nvPr>
        </p:nvSpPr>
        <p:spPr/>
        <p:txBody>
          <a:bodyPr/>
          <a:lstStyle>
            <a:lvl1pPr fontAlgn="auto">
              <a:spcBef>
                <a:spcPts val="0"/>
              </a:spcBef>
              <a:spcAft>
                <a:spcPts val="0"/>
              </a:spcAft>
              <a:defRPr>
                <a:latin typeface="+mn-lt"/>
                <a:ea typeface="+mn-ea"/>
              </a:defRPr>
            </a:lvl1pPr>
          </a:lstStyle>
          <a:p>
            <a:pPr>
              <a:defRPr/>
            </a:pPr>
            <a:fld id="{404DBCEF-19A6-4004-B125-9F389965607C}" type="slidenum">
              <a:rPr lang="en-US"/>
              <a:pPr>
                <a:defRPr/>
              </a:pPr>
              <a:t>‹#›</a:t>
            </a:fld>
            <a:endParaRPr lang="en-US"/>
          </a:p>
        </p:txBody>
      </p:sp>
      <p:sp>
        <p:nvSpPr>
          <p:cNvPr id="8" name="Content Placeholder 2"/>
          <p:cNvSpPr>
            <a:spLocks noGrp="1"/>
          </p:cNvSpPr>
          <p:nvPr>
            <p:ph sz="half" idx="1"/>
          </p:nvPr>
        </p:nvSpPr>
        <p:spPr>
          <a:xfrm>
            <a:off x="323528" y="1268760"/>
            <a:ext cx="4246885" cy="49685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9" name="Content Placeholder 3"/>
          <p:cNvSpPr>
            <a:spLocks noGrp="1"/>
          </p:cNvSpPr>
          <p:nvPr>
            <p:ph sz="half" idx="2"/>
          </p:nvPr>
        </p:nvSpPr>
        <p:spPr>
          <a:xfrm>
            <a:off x="4716016" y="1268760"/>
            <a:ext cx="4254624" cy="49685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694975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showMasterPhAnim="0" userDrawn="1">
  <p:cSld name="5_Title and Content">
    <p:spTree>
      <p:nvGrpSpPr>
        <p:cNvPr id="1" name=""/>
        <p:cNvGrpSpPr/>
        <p:nvPr/>
      </p:nvGrpSpPr>
      <p:grpSpPr>
        <a:xfrm>
          <a:off x="0" y="0"/>
          <a:ext cx="0" cy="0"/>
          <a:chOff x="0" y="0"/>
          <a:chExt cx="0" cy="0"/>
        </a:xfrm>
      </p:grpSpPr>
      <p:pic>
        <p:nvPicPr>
          <p:cNvPr id="11" name="Picture 10" descr="PPT_RM_page.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340" y="0"/>
            <a:ext cx="9180512" cy="6858000"/>
          </a:xfrm>
          <a:prstGeom prst="rect">
            <a:avLst/>
          </a:prstGeom>
        </p:spPr>
      </p:pic>
      <p:sp>
        <p:nvSpPr>
          <p:cNvPr id="3" name="Content Placeholder 2"/>
          <p:cNvSpPr>
            <a:spLocks noGrp="1"/>
          </p:cNvSpPr>
          <p:nvPr>
            <p:ph idx="1"/>
          </p:nvPr>
        </p:nvSpPr>
        <p:spPr>
          <a:xfrm>
            <a:off x="323528" y="1196752"/>
            <a:ext cx="8639175" cy="504056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Slide Number Placeholder 5"/>
          <p:cNvSpPr>
            <a:spLocks noGrp="1"/>
          </p:cNvSpPr>
          <p:nvPr>
            <p:ph type="sldNum" sz="quarter" idx="12"/>
          </p:nvPr>
        </p:nvSpPr>
        <p:spPr/>
        <p:txBody>
          <a:bodyPr/>
          <a:lstStyle>
            <a:lvl1pPr fontAlgn="auto">
              <a:spcBef>
                <a:spcPts val="0"/>
              </a:spcBef>
              <a:spcAft>
                <a:spcPts val="0"/>
              </a:spcAft>
              <a:defRPr>
                <a:latin typeface="+mn-lt"/>
                <a:ea typeface="+mn-ea"/>
              </a:defRPr>
            </a:lvl1pPr>
          </a:lstStyle>
          <a:p>
            <a:pPr>
              <a:defRPr/>
            </a:pPr>
            <a:fld id="{404DBCEF-19A6-4004-B125-9F389965607C}" type="slidenum">
              <a:rPr lang="en-US"/>
              <a:pPr>
                <a:defRPr/>
              </a:pPr>
              <a:t>‹#›</a:t>
            </a:fld>
            <a:endParaRPr lang="en-US"/>
          </a:p>
        </p:txBody>
      </p:sp>
    </p:spTree>
    <p:extLst>
      <p:ext uri="{BB962C8B-B14F-4D97-AF65-F5344CB8AC3E}">
        <p14:creationId xmlns:p14="http://schemas.microsoft.com/office/powerpoint/2010/main" val="39609874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362" name="Title Placeholder 1"/>
          <p:cNvSpPr>
            <a:spLocks noGrp="1"/>
          </p:cNvSpPr>
          <p:nvPr>
            <p:ph type="title"/>
          </p:nvPr>
        </p:nvSpPr>
        <p:spPr bwMode="auto">
          <a:xfrm>
            <a:off x="323850" y="333375"/>
            <a:ext cx="7478713" cy="1008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title style</a:t>
            </a:r>
          </a:p>
        </p:txBody>
      </p:sp>
      <p:sp>
        <p:nvSpPr>
          <p:cNvPr id="3" name="Text Placeholder 2"/>
          <p:cNvSpPr>
            <a:spLocks noGrp="1"/>
          </p:cNvSpPr>
          <p:nvPr>
            <p:ph type="body" idx="1"/>
          </p:nvPr>
        </p:nvSpPr>
        <p:spPr bwMode="auto">
          <a:xfrm>
            <a:off x="323850" y="1495425"/>
            <a:ext cx="8639175" cy="47418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395288" y="6356350"/>
            <a:ext cx="2195512" cy="365125"/>
          </a:xfrm>
          <a:prstGeom prst="rect">
            <a:avLst/>
          </a:prstGeom>
        </p:spPr>
        <p:txBody>
          <a:bodyPr vert="horz" lIns="91440" tIns="45720" rIns="91440" bIns="45720" rtlCol="0" anchor="ctr"/>
          <a:lstStyle>
            <a:lvl1pPr algn="l">
              <a:defRPr sz="1000">
                <a:solidFill>
                  <a:srgbClr val="2D2D2D">
                    <a:tint val="75000"/>
                  </a:srgbClr>
                </a:solidFill>
                <a:latin typeface="Garamond" pitchFamily="18" charset="0"/>
                <a:ea typeface="MS PGothic" pitchFamily="34" charset="-128"/>
                <a:cs typeface="+mn-cs"/>
              </a:defRPr>
            </a:lvl1pPr>
          </a:lstStyle>
          <a:p>
            <a:pPr>
              <a:defRPr/>
            </a:pPr>
            <a:fld id="{DF6C09D9-D1B6-4568-8B87-5A6249D0DBD1}" type="datetime1">
              <a:rPr lang="en-US"/>
              <a:pPr>
                <a:defRPr/>
              </a:pPr>
              <a:t>1/23/2023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00">
                <a:solidFill>
                  <a:srgbClr val="2D2D2D">
                    <a:tint val="75000"/>
                  </a:srgbClr>
                </a:solidFill>
                <a:latin typeface="Garamond" pitchFamily="18" charset="0"/>
                <a:ea typeface="MS PGothic" pitchFamily="34" charset="-128"/>
                <a:cs typeface="+mn-cs"/>
              </a:defRPr>
            </a:lvl1pPr>
          </a:lstStyle>
          <a:p>
            <a:pPr>
              <a:defRPr/>
            </a:pPr>
            <a:r>
              <a:rPr lang="en-US"/>
              <a:t>Copyright Ruth Miskin Literacy</a:t>
            </a:r>
          </a:p>
        </p:txBody>
      </p:sp>
      <p:sp>
        <p:nvSpPr>
          <p:cNvPr id="6" name="Slide Number Placeholder 5"/>
          <p:cNvSpPr>
            <a:spLocks noGrp="1"/>
          </p:cNvSpPr>
          <p:nvPr>
            <p:ph type="sldNum" sz="quarter" idx="4"/>
          </p:nvPr>
        </p:nvSpPr>
        <p:spPr>
          <a:xfrm>
            <a:off x="6553200" y="6356350"/>
            <a:ext cx="2409825" cy="365125"/>
          </a:xfrm>
          <a:prstGeom prst="rect">
            <a:avLst/>
          </a:prstGeom>
        </p:spPr>
        <p:txBody>
          <a:bodyPr vert="horz" lIns="91440" tIns="45720" rIns="91440" bIns="45720" rtlCol="0" anchor="ctr"/>
          <a:lstStyle>
            <a:lvl1pPr algn="r">
              <a:defRPr sz="1000">
                <a:solidFill>
                  <a:srgbClr val="2D2D2D">
                    <a:tint val="75000"/>
                  </a:srgbClr>
                </a:solidFill>
                <a:latin typeface="Garamond" pitchFamily="18" charset="0"/>
                <a:ea typeface="MS PGothic" pitchFamily="34" charset="-128"/>
                <a:cs typeface="+mn-cs"/>
              </a:defRPr>
            </a:lvl1pPr>
          </a:lstStyle>
          <a:p>
            <a:pPr>
              <a:defRPr/>
            </a:pPr>
            <a:fld id="{D366FC25-FCA6-4D86-A84B-F6C8160D7687}" type="slidenum">
              <a:rPr lang="en-US"/>
              <a:pPr>
                <a:defRPr/>
              </a:pPr>
              <a:t>‹#›</a:t>
            </a:fld>
            <a:endParaRPr lang="en-US"/>
          </a:p>
        </p:txBody>
      </p:sp>
      <p:sp>
        <p:nvSpPr>
          <p:cNvPr id="7" name="Rectangle 6"/>
          <p:cNvSpPr/>
          <p:nvPr/>
        </p:nvSpPr>
        <p:spPr>
          <a:xfrm>
            <a:off x="395288" y="188913"/>
            <a:ext cx="8567737" cy="144462"/>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solidFill>
                <a:prstClr val="white"/>
              </a:solidFill>
            </a:endParaRPr>
          </a:p>
        </p:txBody>
      </p:sp>
      <p:pic>
        <p:nvPicPr>
          <p:cNvPr id="15368" name="Picture 9" descr="RM_shape.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8243888" y="404813"/>
            <a:ext cx="688975" cy="720725"/>
          </a:xfrm>
          <a:prstGeom prst="rect">
            <a:avLst/>
          </a:prstGeom>
          <a:noFill/>
          <a:ln w="9525">
            <a:noFill/>
            <a:miter lim="800000"/>
            <a:headEnd/>
            <a:tailEnd/>
          </a:ln>
        </p:spPr>
      </p:pic>
      <p:cxnSp>
        <p:nvCxnSpPr>
          <p:cNvPr id="13" name="Straight Connector 12"/>
          <p:cNvCxnSpPr/>
          <p:nvPr/>
        </p:nvCxnSpPr>
        <p:spPr>
          <a:xfrm>
            <a:off x="323850" y="188913"/>
            <a:ext cx="0" cy="6480175"/>
          </a:xfrm>
          <a:prstGeom prst="line">
            <a:avLst/>
          </a:prstGeom>
          <a:ln>
            <a:prstDash val="sysDot"/>
          </a:ln>
          <a:effectLst/>
        </p:spPr>
        <p:style>
          <a:lnRef idx="2">
            <a:schemeClr val="accent4"/>
          </a:lnRef>
          <a:fillRef idx="0">
            <a:schemeClr val="accent4"/>
          </a:fillRef>
          <a:effectRef idx="1">
            <a:schemeClr val="accent4"/>
          </a:effectRef>
          <a:fontRef idx="minor">
            <a:schemeClr val="tx1"/>
          </a:fontRef>
        </p:style>
      </p:cxnSp>
      <p:pic>
        <p:nvPicPr>
          <p:cNvPr id="10" name="Picture 9" descr="PPT_RM_page.jpg"/>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5271277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91" r:id="rId4"/>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hf sldNum="0" hdr="0"/>
  <p:txStyles>
    <p:titleStyle>
      <a:lvl1pPr algn="l" rtl="0" eaLnBrk="1" fontAlgn="base" hangingPunct="1">
        <a:lnSpc>
          <a:spcPct val="90000"/>
        </a:lnSpc>
        <a:spcBef>
          <a:spcPct val="0"/>
        </a:spcBef>
        <a:spcAft>
          <a:spcPct val="0"/>
        </a:spcAft>
        <a:defRPr sz="3000" b="1" kern="1200">
          <a:solidFill>
            <a:srgbClr val="787878"/>
          </a:solidFill>
          <a:latin typeface="+mn-lt"/>
          <a:ea typeface="+mj-ea"/>
          <a:cs typeface="+mj-cs"/>
        </a:defRPr>
      </a:lvl1pPr>
      <a:lvl2pPr algn="l" rtl="0" eaLnBrk="1" fontAlgn="base" hangingPunct="1">
        <a:lnSpc>
          <a:spcPct val="90000"/>
        </a:lnSpc>
        <a:spcBef>
          <a:spcPct val="0"/>
        </a:spcBef>
        <a:spcAft>
          <a:spcPct val="0"/>
        </a:spcAft>
        <a:defRPr sz="3000" b="1">
          <a:solidFill>
            <a:srgbClr val="787878"/>
          </a:solidFill>
          <a:latin typeface="Arial" pitchFamily="34" charset="0"/>
        </a:defRPr>
      </a:lvl2pPr>
      <a:lvl3pPr algn="l" rtl="0" eaLnBrk="1" fontAlgn="base" hangingPunct="1">
        <a:lnSpc>
          <a:spcPct val="90000"/>
        </a:lnSpc>
        <a:spcBef>
          <a:spcPct val="0"/>
        </a:spcBef>
        <a:spcAft>
          <a:spcPct val="0"/>
        </a:spcAft>
        <a:defRPr sz="3000" b="1">
          <a:solidFill>
            <a:srgbClr val="787878"/>
          </a:solidFill>
          <a:latin typeface="Arial" pitchFamily="34" charset="0"/>
        </a:defRPr>
      </a:lvl3pPr>
      <a:lvl4pPr algn="l" rtl="0" eaLnBrk="1" fontAlgn="base" hangingPunct="1">
        <a:lnSpc>
          <a:spcPct val="90000"/>
        </a:lnSpc>
        <a:spcBef>
          <a:spcPct val="0"/>
        </a:spcBef>
        <a:spcAft>
          <a:spcPct val="0"/>
        </a:spcAft>
        <a:defRPr sz="3000" b="1">
          <a:solidFill>
            <a:srgbClr val="787878"/>
          </a:solidFill>
          <a:latin typeface="Arial" pitchFamily="34" charset="0"/>
        </a:defRPr>
      </a:lvl4pPr>
      <a:lvl5pPr algn="l" rtl="0" eaLnBrk="1" fontAlgn="base" hangingPunct="1">
        <a:lnSpc>
          <a:spcPct val="90000"/>
        </a:lnSpc>
        <a:spcBef>
          <a:spcPct val="0"/>
        </a:spcBef>
        <a:spcAft>
          <a:spcPct val="0"/>
        </a:spcAft>
        <a:defRPr sz="3000" b="1">
          <a:solidFill>
            <a:srgbClr val="787878"/>
          </a:solidFill>
          <a:latin typeface="Arial" pitchFamily="34" charset="0"/>
        </a:defRPr>
      </a:lvl5pPr>
      <a:lvl6pPr marL="457200" algn="l" rtl="0" eaLnBrk="1" fontAlgn="base" hangingPunct="1">
        <a:lnSpc>
          <a:spcPct val="90000"/>
        </a:lnSpc>
        <a:spcBef>
          <a:spcPct val="0"/>
        </a:spcBef>
        <a:spcAft>
          <a:spcPct val="0"/>
        </a:spcAft>
        <a:defRPr sz="3000" b="1">
          <a:solidFill>
            <a:srgbClr val="787878"/>
          </a:solidFill>
          <a:latin typeface="Arial" pitchFamily="34" charset="0"/>
        </a:defRPr>
      </a:lvl6pPr>
      <a:lvl7pPr marL="914400" algn="l" rtl="0" eaLnBrk="1" fontAlgn="base" hangingPunct="1">
        <a:lnSpc>
          <a:spcPct val="90000"/>
        </a:lnSpc>
        <a:spcBef>
          <a:spcPct val="0"/>
        </a:spcBef>
        <a:spcAft>
          <a:spcPct val="0"/>
        </a:spcAft>
        <a:defRPr sz="3000" b="1">
          <a:solidFill>
            <a:srgbClr val="787878"/>
          </a:solidFill>
          <a:latin typeface="Arial" pitchFamily="34" charset="0"/>
        </a:defRPr>
      </a:lvl7pPr>
      <a:lvl8pPr marL="1371600" algn="l" rtl="0" eaLnBrk="1" fontAlgn="base" hangingPunct="1">
        <a:lnSpc>
          <a:spcPct val="90000"/>
        </a:lnSpc>
        <a:spcBef>
          <a:spcPct val="0"/>
        </a:spcBef>
        <a:spcAft>
          <a:spcPct val="0"/>
        </a:spcAft>
        <a:defRPr sz="3000" b="1">
          <a:solidFill>
            <a:srgbClr val="787878"/>
          </a:solidFill>
          <a:latin typeface="Arial" pitchFamily="34" charset="0"/>
        </a:defRPr>
      </a:lvl8pPr>
      <a:lvl9pPr marL="1828800" algn="l" rtl="0" eaLnBrk="1" fontAlgn="base" hangingPunct="1">
        <a:lnSpc>
          <a:spcPct val="90000"/>
        </a:lnSpc>
        <a:spcBef>
          <a:spcPct val="0"/>
        </a:spcBef>
        <a:spcAft>
          <a:spcPct val="0"/>
        </a:spcAft>
        <a:defRPr sz="3000" b="1">
          <a:solidFill>
            <a:srgbClr val="787878"/>
          </a:solidFill>
          <a:latin typeface="Arial" pitchFamily="34" charset="0"/>
        </a:defRPr>
      </a:lvl9pPr>
    </p:titleStyle>
    <p:bodyStyle>
      <a:lvl1pPr algn="l" rtl="0" eaLnBrk="1" fontAlgn="base" hangingPunct="1">
        <a:lnSpc>
          <a:spcPct val="90000"/>
        </a:lnSpc>
        <a:spcBef>
          <a:spcPct val="20000"/>
        </a:spcBef>
        <a:spcAft>
          <a:spcPct val="0"/>
        </a:spcAft>
        <a:buFont typeface="Arial" charset="0"/>
        <a:defRPr sz="3200" kern="1200">
          <a:solidFill>
            <a:schemeClr val="tx2"/>
          </a:solidFill>
          <a:latin typeface="+mn-lt"/>
          <a:ea typeface="+mn-ea"/>
          <a:cs typeface="+mn-cs"/>
        </a:defRPr>
      </a:lvl1pPr>
      <a:lvl2pPr algn="l" rtl="0" eaLnBrk="1" fontAlgn="base" hangingPunct="1">
        <a:lnSpc>
          <a:spcPct val="90000"/>
        </a:lnSpc>
        <a:spcBef>
          <a:spcPct val="20000"/>
        </a:spcBef>
        <a:spcAft>
          <a:spcPct val="0"/>
        </a:spcAft>
        <a:buFont typeface="Arial" charset="0"/>
        <a:defRPr sz="2800" kern="1200">
          <a:solidFill>
            <a:schemeClr val="tx2"/>
          </a:solidFill>
          <a:latin typeface="+mn-lt"/>
          <a:ea typeface="+mn-ea"/>
          <a:cs typeface="+mn-cs"/>
        </a:defRPr>
      </a:lvl2pPr>
      <a:lvl3pPr algn="l" rtl="0" eaLnBrk="1" fontAlgn="base" hangingPunct="1">
        <a:lnSpc>
          <a:spcPct val="90000"/>
        </a:lnSpc>
        <a:spcBef>
          <a:spcPct val="20000"/>
        </a:spcBef>
        <a:spcAft>
          <a:spcPct val="0"/>
        </a:spcAft>
        <a:buFont typeface="Arial" charset="0"/>
        <a:defRPr sz="2400" kern="1200">
          <a:solidFill>
            <a:schemeClr val="tx2"/>
          </a:solidFill>
          <a:latin typeface="+mn-lt"/>
          <a:ea typeface="+mn-ea"/>
          <a:cs typeface="+mn-cs"/>
        </a:defRPr>
      </a:lvl3pPr>
      <a:lvl4pPr algn="l" rtl="0" eaLnBrk="1" fontAlgn="base" hangingPunct="1">
        <a:lnSpc>
          <a:spcPct val="90000"/>
        </a:lnSpc>
        <a:spcBef>
          <a:spcPct val="20000"/>
        </a:spcBef>
        <a:spcAft>
          <a:spcPct val="0"/>
        </a:spcAft>
        <a:buFont typeface="Arial" charset="0"/>
        <a:defRPr sz="2000" kern="1200">
          <a:solidFill>
            <a:schemeClr val="tx2"/>
          </a:solidFill>
          <a:latin typeface="+mn-lt"/>
          <a:ea typeface="+mn-ea"/>
          <a:cs typeface="+mn-cs"/>
        </a:defRPr>
      </a:lvl4pPr>
      <a:lvl5pPr algn="l" rtl="0" eaLnBrk="1" fontAlgn="base" hangingPunct="1">
        <a:lnSpc>
          <a:spcPct val="90000"/>
        </a:lnSpc>
        <a:spcBef>
          <a:spcPct val="20000"/>
        </a:spcBef>
        <a:spcAft>
          <a:spcPct val="0"/>
        </a:spcAft>
        <a:buFont typeface="Arial" charset="0"/>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ruthmiskin.com/en/parent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www.oxfordowl.co.uk/Reading/" TargetMode="External"/><Relationship Id="rId4" Type="http://schemas.openxmlformats.org/officeDocument/2006/relationships/hyperlink" Target="https://www.facebook.com/miskin.educatio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554132" y="4221088"/>
            <a:ext cx="3589867" cy="1181993"/>
          </a:xfrm>
        </p:spPr>
        <p:txBody>
          <a:bodyPr>
            <a:normAutofit fontScale="90000"/>
          </a:bodyPr>
          <a:lstStyle/>
          <a:p>
            <a:br>
              <a:rPr lang="en-US" dirty="0"/>
            </a:br>
            <a:r>
              <a:rPr lang="en-US" dirty="0"/>
              <a:t>Parents’ Meeting</a:t>
            </a:r>
            <a:br>
              <a:rPr lang="en-US" dirty="0"/>
            </a:br>
            <a:r>
              <a:rPr lang="en-US" i="1" dirty="0"/>
              <a:t>Introduction to Read Write Inc.</a:t>
            </a:r>
            <a:br>
              <a:rPr lang="en-US" dirty="0"/>
            </a:br>
            <a:endParaRPr lang="en-US" dirty="0"/>
          </a:p>
        </p:txBody>
      </p:sp>
    </p:spTree>
    <p:extLst>
      <p:ext uri="{BB962C8B-B14F-4D97-AF65-F5344CB8AC3E}">
        <p14:creationId xmlns:p14="http://schemas.microsoft.com/office/powerpoint/2010/main" val="1449078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9"/>
            <a:ext cx="8820472" cy="864096"/>
          </a:xfrm>
        </p:spPr>
        <p:txBody>
          <a:bodyPr/>
          <a:lstStyle/>
          <a:p>
            <a:r>
              <a:rPr lang="en-US" dirty="0"/>
              <a:t>Where should your child be working?</a:t>
            </a:r>
          </a:p>
        </p:txBody>
      </p:sp>
      <p:pic>
        <p:nvPicPr>
          <p:cNvPr id="6" name="Content Placeholder 5">
            <a:extLst>
              <a:ext uri="{FF2B5EF4-FFF2-40B4-BE49-F238E27FC236}">
                <a16:creationId xmlns:a16="http://schemas.microsoft.com/office/drawing/2014/main" id="{EF00CEC2-577E-4C2D-82C9-A1308619ED66}"/>
              </a:ext>
            </a:extLst>
          </p:cNvPr>
          <p:cNvPicPr>
            <a:picLocks noGrp="1" noChangeAspect="1"/>
          </p:cNvPicPr>
          <p:nvPr>
            <p:ph idx="1"/>
          </p:nvPr>
        </p:nvPicPr>
        <p:blipFill>
          <a:blip r:embed="rId3"/>
          <a:stretch>
            <a:fillRect/>
          </a:stretch>
        </p:blipFill>
        <p:spPr>
          <a:xfrm>
            <a:off x="408341" y="1370595"/>
            <a:ext cx="7914609" cy="5040313"/>
          </a:xfrm>
          <a:prstGeom prst="rect">
            <a:avLst/>
          </a:prstGeom>
        </p:spPr>
      </p:pic>
      <p:cxnSp>
        <p:nvCxnSpPr>
          <p:cNvPr id="8" name="Straight Arrow Connector 7">
            <a:extLst>
              <a:ext uri="{FF2B5EF4-FFF2-40B4-BE49-F238E27FC236}">
                <a16:creationId xmlns:a16="http://schemas.microsoft.com/office/drawing/2014/main" id="{C3BE1D54-9A70-4A9D-A9B2-092553929056}"/>
              </a:ext>
            </a:extLst>
          </p:cNvPr>
          <p:cNvCxnSpPr/>
          <p:nvPr/>
        </p:nvCxnSpPr>
        <p:spPr>
          <a:xfrm>
            <a:off x="8322950" y="1504709"/>
            <a:ext cx="0" cy="4514126"/>
          </a:xfrm>
          <a:prstGeom prst="straightConnector1">
            <a:avLst/>
          </a:prstGeom>
          <a:ln w="57150">
            <a:solidFill>
              <a:schemeClr val="tx1"/>
            </a:solidFill>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646516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9"/>
            <a:ext cx="8820472" cy="864096"/>
          </a:xfrm>
        </p:spPr>
        <p:txBody>
          <a:bodyPr/>
          <a:lstStyle/>
          <a:p>
            <a:r>
              <a:rPr lang="en-US" dirty="0"/>
              <a:t>How do we help children who are falling behind?</a:t>
            </a:r>
          </a:p>
        </p:txBody>
      </p:sp>
      <p:pic>
        <p:nvPicPr>
          <p:cNvPr id="8" name="Content Placeholder 7">
            <a:extLst>
              <a:ext uri="{FF2B5EF4-FFF2-40B4-BE49-F238E27FC236}">
                <a16:creationId xmlns:a16="http://schemas.microsoft.com/office/drawing/2014/main" id="{7279E094-2F07-E241-8BC8-4E837AF4CC0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3528" y="1824346"/>
            <a:ext cx="5837253" cy="3881974"/>
          </a:xfrm>
        </p:spPr>
      </p:pic>
      <p:sp>
        <p:nvSpPr>
          <p:cNvPr id="3" name="TextBox 2">
            <a:extLst>
              <a:ext uri="{FF2B5EF4-FFF2-40B4-BE49-F238E27FC236}">
                <a16:creationId xmlns:a16="http://schemas.microsoft.com/office/drawing/2014/main" id="{8C96DB03-E294-4A0C-8FCA-ADBAC9CD8AC4}"/>
              </a:ext>
            </a:extLst>
          </p:cNvPr>
          <p:cNvSpPr txBox="1"/>
          <p:nvPr/>
        </p:nvSpPr>
        <p:spPr>
          <a:xfrm>
            <a:off x="6296628" y="1180010"/>
            <a:ext cx="2662177" cy="5170646"/>
          </a:xfrm>
          <a:prstGeom prst="rect">
            <a:avLst/>
          </a:prstGeom>
          <a:noFill/>
        </p:spPr>
        <p:txBody>
          <a:bodyPr wrap="square" rtlCol="0">
            <a:spAutoFit/>
          </a:bodyPr>
          <a:lstStyle/>
          <a:p>
            <a:pPr marL="342900" indent="-342900">
              <a:buFont typeface="Arial" panose="020B0604020202020204" pitchFamily="34" charset="0"/>
              <a:buChar char="•"/>
            </a:pPr>
            <a:r>
              <a:rPr lang="en-US" sz="2200" dirty="0"/>
              <a:t>We want to make sure every child in our school learns to read.</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a:t>Some children need extra practice when learning to read.</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a:t>Regular One-to one coaching in addition to their group lessons.</a:t>
            </a:r>
            <a:endParaRPr lang="en-GB" sz="2200" dirty="0"/>
          </a:p>
        </p:txBody>
      </p:sp>
    </p:spTree>
    <p:extLst>
      <p:ext uri="{BB962C8B-B14F-4D97-AF65-F5344CB8AC3E}">
        <p14:creationId xmlns:p14="http://schemas.microsoft.com/office/powerpoint/2010/main" val="1462884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9" y="260649"/>
            <a:ext cx="8712967" cy="864096"/>
          </a:xfrm>
        </p:spPr>
        <p:txBody>
          <a:bodyPr/>
          <a:lstStyle/>
          <a:p>
            <a:r>
              <a:rPr lang="en-US" dirty="0"/>
              <a:t>How can I help my child?</a:t>
            </a:r>
          </a:p>
        </p:txBody>
      </p:sp>
      <p:pic>
        <p:nvPicPr>
          <p:cNvPr id="25" name="Picture 24">
            <a:extLst>
              <a:ext uri="{FF2B5EF4-FFF2-40B4-BE49-F238E27FC236}">
                <a16:creationId xmlns:a16="http://schemas.microsoft.com/office/drawing/2014/main" id="{F2899D2E-4D50-3F45-B1A3-F14ED3381A4B}"/>
              </a:ext>
            </a:extLst>
          </p:cNvPr>
          <p:cNvPicPr>
            <a:picLocks noChangeAspect="1"/>
          </p:cNvPicPr>
          <p:nvPr/>
        </p:nvPicPr>
        <p:blipFill>
          <a:blip r:embed="rId3"/>
          <a:stretch>
            <a:fillRect/>
          </a:stretch>
        </p:blipFill>
        <p:spPr>
          <a:xfrm rot="675389">
            <a:off x="822744" y="2259944"/>
            <a:ext cx="3902810" cy="2838099"/>
          </a:xfrm>
          <a:prstGeom prst="rect">
            <a:avLst/>
          </a:prstGeom>
          <a:ln>
            <a:solidFill>
              <a:schemeClr val="accent5"/>
            </a:solidFill>
          </a:ln>
        </p:spPr>
      </p:pic>
      <p:sp>
        <p:nvSpPr>
          <p:cNvPr id="3" name="TextBox 2">
            <a:extLst>
              <a:ext uri="{FF2B5EF4-FFF2-40B4-BE49-F238E27FC236}">
                <a16:creationId xmlns:a16="http://schemas.microsoft.com/office/drawing/2014/main" id="{AB5092F7-5801-4268-9CCD-E38C57F9DD72}"/>
              </a:ext>
            </a:extLst>
          </p:cNvPr>
          <p:cNvSpPr txBox="1"/>
          <p:nvPr/>
        </p:nvSpPr>
        <p:spPr>
          <a:xfrm>
            <a:off x="5648446" y="1516284"/>
            <a:ext cx="3264060" cy="1446550"/>
          </a:xfrm>
          <a:prstGeom prst="rect">
            <a:avLst/>
          </a:prstGeom>
          <a:noFill/>
        </p:spPr>
        <p:txBody>
          <a:bodyPr wrap="square" rtlCol="0">
            <a:spAutoFit/>
          </a:bodyPr>
          <a:lstStyle/>
          <a:p>
            <a:r>
              <a:rPr lang="en-US" sz="2200" dirty="0"/>
              <a:t>Your child will bring home a paper copy of the book they have read at school.</a:t>
            </a:r>
            <a:endParaRPr lang="en-GB" sz="2200" dirty="0"/>
          </a:p>
        </p:txBody>
      </p:sp>
    </p:spTree>
    <p:extLst>
      <p:ext uri="{BB962C8B-B14F-4D97-AF65-F5344CB8AC3E}">
        <p14:creationId xmlns:p14="http://schemas.microsoft.com/office/powerpoint/2010/main" val="3513323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9" y="260649"/>
            <a:ext cx="8712967" cy="864096"/>
          </a:xfrm>
        </p:spPr>
        <p:txBody>
          <a:bodyPr/>
          <a:lstStyle/>
          <a:p>
            <a:r>
              <a:rPr lang="en-US" dirty="0"/>
              <a:t>What can I do with my child?</a:t>
            </a:r>
          </a:p>
        </p:txBody>
      </p:sp>
      <p:sp>
        <p:nvSpPr>
          <p:cNvPr id="24" name="Rounded Rectangular Callout 23"/>
          <p:cNvSpPr/>
          <p:nvPr/>
        </p:nvSpPr>
        <p:spPr>
          <a:xfrm>
            <a:off x="6487064" y="534838"/>
            <a:ext cx="2294627" cy="2053087"/>
          </a:xfrm>
          <a:prstGeom prst="wedgeRoundRect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Get Speedy!</a:t>
            </a:r>
            <a:endParaRPr lang="en-GB" dirty="0"/>
          </a:p>
        </p:txBody>
      </p:sp>
      <p:pic>
        <p:nvPicPr>
          <p:cNvPr id="28" name="Picture 27" descr="Complex_Speed_Sounds_Chart.pdf"/>
          <p:cNvPicPr>
            <a:picLocks noChangeAspect="1"/>
          </p:cNvPicPr>
          <p:nvPr/>
        </p:nvPicPr>
        <p:blipFill rotWithShape="1">
          <a:blip r:embed="rId3" cstate="email">
            <a:extLst>
              <a:ext uri="{28A0092B-C50C-407E-A947-70E740481C1C}">
                <a14:useLocalDpi xmlns:a14="http://schemas.microsoft.com/office/drawing/2010/main"/>
              </a:ext>
            </a:extLst>
          </a:blip>
          <a:srcRect l="4075" t="7912" r="8731" b="12963"/>
          <a:stretch/>
        </p:blipFill>
        <p:spPr>
          <a:xfrm>
            <a:off x="1671088" y="1124745"/>
            <a:ext cx="4320626" cy="5548345"/>
          </a:xfrm>
          <a:prstGeom prst="rect">
            <a:avLst/>
          </a:prstGeom>
        </p:spPr>
      </p:pic>
    </p:spTree>
    <p:extLst>
      <p:ext uri="{BB962C8B-B14F-4D97-AF65-F5344CB8AC3E}">
        <p14:creationId xmlns:p14="http://schemas.microsoft.com/office/powerpoint/2010/main" val="2450231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9" y="260649"/>
            <a:ext cx="8712967" cy="864096"/>
          </a:xfrm>
        </p:spPr>
        <p:txBody>
          <a:bodyPr/>
          <a:lstStyle/>
          <a:p>
            <a:r>
              <a:rPr lang="en-US" dirty="0"/>
              <a:t>What can I do with my child?</a:t>
            </a:r>
          </a:p>
        </p:txBody>
      </p:sp>
      <p:pic>
        <p:nvPicPr>
          <p:cNvPr id="5" name="Picture 4"/>
          <p:cNvPicPr>
            <a:picLocks noChangeAspect="1"/>
          </p:cNvPicPr>
          <p:nvPr/>
        </p:nvPicPr>
        <p:blipFill>
          <a:blip r:embed="rId3"/>
          <a:stretch>
            <a:fillRect/>
          </a:stretch>
        </p:blipFill>
        <p:spPr>
          <a:xfrm>
            <a:off x="904875" y="1422460"/>
            <a:ext cx="7334250" cy="5048250"/>
          </a:xfrm>
          <a:prstGeom prst="rect">
            <a:avLst/>
          </a:prstGeom>
        </p:spPr>
      </p:pic>
      <p:sp>
        <p:nvSpPr>
          <p:cNvPr id="24" name="Rounded Rectangular Callout 23"/>
          <p:cNvSpPr/>
          <p:nvPr/>
        </p:nvSpPr>
        <p:spPr>
          <a:xfrm>
            <a:off x="6487064" y="534838"/>
            <a:ext cx="2294627" cy="2053087"/>
          </a:xfrm>
          <a:prstGeom prst="wedgeRoundRect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FRED TALK!</a:t>
            </a:r>
            <a:endParaRPr lang="en-GB" dirty="0"/>
          </a:p>
        </p:txBody>
      </p:sp>
    </p:spTree>
    <p:extLst>
      <p:ext uri="{BB962C8B-B14F-4D97-AF65-F5344CB8AC3E}">
        <p14:creationId xmlns:p14="http://schemas.microsoft.com/office/powerpoint/2010/main" val="3762348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9" y="260649"/>
            <a:ext cx="8712967" cy="864096"/>
          </a:xfrm>
        </p:spPr>
        <p:txBody>
          <a:bodyPr/>
          <a:lstStyle/>
          <a:p>
            <a:r>
              <a:rPr lang="en-US" dirty="0"/>
              <a:t>What can I do with my child?</a:t>
            </a:r>
          </a:p>
        </p:txBody>
      </p:sp>
      <p:pic>
        <p:nvPicPr>
          <p:cNvPr id="4" name="Picture 3"/>
          <p:cNvPicPr>
            <a:picLocks noChangeAspect="1"/>
          </p:cNvPicPr>
          <p:nvPr/>
        </p:nvPicPr>
        <p:blipFill>
          <a:blip r:embed="rId3"/>
          <a:stretch>
            <a:fillRect/>
          </a:stretch>
        </p:blipFill>
        <p:spPr>
          <a:xfrm>
            <a:off x="1164836" y="1618172"/>
            <a:ext cx="6598938" cy="4552163"/>
          </a:xfrm>
          <a:prstGeom prst="rect">
            <a:avLst/>
          </a:prstGeom>
        </p:spPr>
      </p:pic>
      <p:sp>
        <p:nvSpPr>
          <p:cNvPr id="3" name="Rounded Rectangular Callout 2"/>
          <p:cNvSpPr/>
          <p:nvPr/>
        </p:nvSpPr>
        <p:spPr>
          <a:xfrm>
            <a:off x="6487064" y="534838"/>
            <a:ext cx="2294627" cy="2053087"/>
          </a:xfrm>
          <a:prstGeom prst="wedgeRoundRect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You can’t FRED a RED!</a:t>
            </a:r>
            <a:endParaRPr lang="en-GB" dirty="0"/>
          </a:p>
        </p:txBody>
      </p:sp>
    </p:spTree>
    <p:extLst>
      <p:ext uri="{BB962C8B-B14F-4D97-AF65-F5344CB8AC3E}">
        <p14:creationId xmlns:p14="http://schemas.microsoft.com/office/powerpoint/2010/main" val="1124162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9" y="260649"/>
            <a:ext cx="8712967" cy="864096"/>
          </a:xfrm>
        </p:spPr>
        <p:txBody>
          <a:bodyPr/>
          <a:lstStyle/>
          <a:p>
            <a:r>
              <a:rPr lang="en-US" dirty="0"/>
              <a:t>What can I do with my child?</a:t>
            </a:r>
          </a:p>
        </p:txBody>
      </p:sp>
      <p:sp>
        <p:nvSpPr>
          <p:cNvPr id="3" name="Rounded Rectangular Callout 2"/>
          <p:cNvSpPr/>
          <p:nvPr/>
        </p:nvSpPr>
        <p:spPr>
          <a:xfrm>
            <a:off x="6487064" y="534838"/>
            <a:ext cx="2294627" cy="2053087"/>
          </a:xfrm>
          <a:prstGeom prst="wedgeRoundRect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Read, Read, Read!</a:t>
            </a:r>
            <a:endParaRPr lang="en-GB" dirty="0"/>
          </a:p>
        </p:txBody>
      </p:sp>
      <p:pic>
        <p:nvPicPr>
          <p:cNvPr id="5" name="Picture 4"/>
          <p:cNvPicPr>
            <a:picLocks noChangeAspect="1"/>
          </p:cNvPicPr>
          <p:nvPr/>
        </p:nvPicPr>
        <p:blipFill>
          <a:blip r:embed="rId3"/>
          <a:stretch>
            <a:fillRect/>
          </a:stretch>
        </p:blipFill>
        <p:spPr>
          <a:xfrm>
            <a:off x="461552" y="3021886"/>
            <a:ext cx="4389457" cy="3267525"/>
          </a:xfrm>
          <a:prstGeom prst="rect">
            <a:avLst/>
          </a:prstGeom>
        </p:spPr>
      </p:pic>
      <p:pic>
        <p:nvPicPr>
          <p:cNvPr id="6" name="Picture 5"/>
          <p:cNvPicPr>
            <a:picLocks noChangeAspect="1"/>
          </p:cNvPicPr>
          <p:nvPr/>
        </p:nvPicPr>
        <p:blipFill>
          <a:blip r:embed="rId4"/>
          <a:stretch>
            <a:fillRect/>
          </a:stretch>
        </p:blipFill>
        <p:spPr>
          <a:xfrm>
            <a:off x="4680012" y="3262671"/>
            <a:ext cx="4063727" cy="2785957"/>
          </a:xfrm>
          <a:prstGeom prst="rect">
            <a:avLst/>
          </a:prstGeom>
        </p:spPr>
      </p:pic>
    </p:spTree>
    <p:extLst>
      <p:ext uri="{BB962C8B-B14F-4D97-AF65-F5344CB8AC3E}">
        <p14:creationId xmlns:p14="http://schemas.microsoft.com/office/powerpoint/2010/main" val="1779689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can I do?</a:t>
            </a:r>
          </a:p>
        </p:txBody>
      </p:sp>
      <p:sp>
        <p:nvSpPr>
          <p:cNvPr id="3" name="Content Placeholder 2"/>
          <p:cNvSpPr>
            <a:spLocks noGrp="1"/>
          </p:cNvSpPr>
          <p:nvPr>
            <p:ph idx="1"/>
          </p:nvPr>
        </p:nvSpPr>
        <p:spPr/>
        <p:txBody>
          <a:bodyPr/>
          <a:lstStyle/>
          <a:p>
            <a:pPr marL="457200" indent="-457200">
              <a:buFont typeface="Arial"/>
              <a:buChar char="•"/>
            </a:pPr>
            <a:r>
              <a:rPr lang="en-US" dirty="0"/>
              <a:t>Ensure RWI storybooks are in school every day.</a:t>
            </a:r>
          </a:p>
          <a:p>
            <a:endParaRPr lang="en-US" dirty="0"/>
          </a:p>
          <a:p>
            <a:pPr marL="457200" indent="-457200">
              <a:buFont typeface="Arial"/>
              <a:buChar char="•"/>
            </a:pPr>
            <a:r>
              <a:rPr lang="en-US" dirty="0"/>
              <a:t>Ensure RWI story books are looked after.</a:t>
            </a:r>
          </a:p>
          <a:p>
            <a:pPr marL="457200" indent="-457200">
              <a:buFont typeface="Arial"/>
              <a:buChar char="•"/>
            </a:pPr>
            <a:endParaRPr lang="en-US" dirty="0"/>
          </a:p>
          <a:p>
            <a:endParaRPr lang="en-US" dirty="0"/>
          </a:p>
          <a:p>
            <a:pPr marL="457200" indent="-457200">
              <a:buFont typeface="Arial"/>
              <a:buChar char="•"/>
            </a:pPr>
            <a:endParaRPr lang="en-US" dirty="0"/>
          </a:p>
        </p:txBody>
      </p:sp>
    </p:spTree>
    <p:extLst>
      <p:ext uri="{BB962C8B-B14F-4D97-AF65-F5344CB8AC3E}">
        <p14:creationId xmlns:p14="http://schemas.microsoft.com/office/powerpoint/2010/main" val="553903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points to note…</a:t>
            </a:r>
          </a:p>
        </p:txBody>
      </p:sp>
      <p:sp>
        <p:nvSpPr>
          <p:cNvPr id="3" name="Content Placeholder 2"/>
          <p:cNvSpPr>
            <a:spLocks noGrp="1"/>
          </p:cNvSpPr>
          <p:nvPr>
            <p:ph idx="1"/>
          </p:nvPr>
        </p:nvSpPr>
        <p:spPr/>
        <p:txBody>
          <a:bodyPr/>
          <a:lstStyle/>
          <a:p>
            <a:r>
              <a:rPr lang="en-US" dirty="0"/>
              <a:t>Use pure sounds, not letter names</a:t>
            </a:r>
          </a:p>
          <a:p>
            <a:endParaRPr lang="en-US" dirty="0"/>
          </a:p>
          <a:p>
            <a:r>
              <a:rPr lang="en-US" dirty="0"/>
              <a:t>Use Fred Talk to read and spell words</a:t>
            </a:r>
          </a:p>
          <a:p>
            <a:endParaRPr lang="en-US" dirty="0"/>
          </a:p>
          <a:p>
            <a:r>
              <a:rPr lang="en-US" dirty="0"/>
              <a:t>Listen to your child read their Storybook every day – it is NEVER too easy!</a:t>
            </a:r>
          </a:p>
          <a:p>
            <a:pPr marL="514350" indent="-514350">
              <a:buFont typeface="+mj-lt"/>
              <a:buAutoNum type="arabicPeriod"/>
            </a:pPr>
            <a:endParaRPr lang="en-US" dirty="0"/>
          </a:p>
          <a:p>
            <a:r>
              <a:rPr lang="en-US" dirty="0"/>
              <a:t>Read stories to your child every day</a:t>
            </a:r>
          </a:p>
          <a:p>
            <a:pPr marL="457200" indent="-457200">
              <a:buFont typeface="Arial"/>
              <a:buChar char="•"/>
            </a:pPr>
            <a:endParaRPr lang="en-US" dirty="0"/>
          </a:p>
        </p:txBody>
      </p:sp>
    </p:spTree>
    <p:extLst>
      <p:ext uri="{BB962C8B-B14F-4D97-AF65-F5344CB8AC3E}">
        <p14:creationId xmlns:p14="http://schemas.microsoft.com/office/powerpoint/2010/main" val="756694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Online resources available</a:t>
            </a:r>
          </a:p>
        </p:txBody>
      </p:sp>
      <p:sp>
        <p:nvSpPr>
          <p:cNvPr id="3" name="Content Placeholder 2"/>
          <p:cNvSpPr>
            <a:spLocks noGrp="1"/>
          </p:cNvSpPr>
          <p:nvPr>
            <p:ph idx="1"/>
          </p:nvPr>
        </p:nvSpPr>
        <p:spPr/>
        <p:txBody>
          <a:bodyPr/>
          <a:lstStyle/>
          <a:p>
            <a:r>
              <a:rPr lang="en-US" dirty="0"/>
              <a:t>Ruth Miskin Parents’ Page:</a:t>
            </a:r>
          </a:p>
          <a:p>
            <a:r>
              <a:rPr lang="en-US" dirty="0">
                <a:hlinkClick r:id="rId3"/>
              </a:rPr>
              <a:t>http://www.ruthmiskin.com/en/parents/</a:t>
            </a:r>
            <a:endParaRPr lang="en-US" dirty="0"/>
          </a:p>
          <a:p>
            <a:endParaRPr lang="en-US" dirty="0"/>
          </a:p>
          <a:p>
            <a:r>
              <a:rPr lang="en-US" dirty="0"/>
              <a:t>Ruth Miskin Facebook:</a:t>
            </a:r>
          </a:p>
          <a:p>
            <a:r>
              <a:rPr lang="en-US" dirty="0">
                <a:hlinkClick r:id="rId4"/>
              </a:rPr>
              <a:t>https://www.facebook.com/miskin.education</a:t>
            </a:r>
            <a:endParaRPr lang="en-US" dirty="0"/>
          </a:p>
          <a:p>
            <a:endParaRPr lang="en-US" dirty="0"/>
          </a:p>
          <a:p>
            <a:r>
              <a:rPr lang="en-US" dirty="0"/>
              <a:t>Free e-books for home reading:</a:t>
            </a:r>
          </a:p>
          <a:p>
            <a:r>
              <a:rPr lang="en-US" dirty="0">
                <a:hlinkClick r:id="rId5"/>
              </a:rPr>
              <a:t>http://www.oxfordowl.co.uk/Reading/</a:t>
            </a:r>
            <a:endParaRPr lang="en-US" dirty="0"/>
          </a:p>
          <a:p>
            <a:endParaRPr lang="en-US" dirty="0"/>
          </a:p>
          <a:p>
            <a:endParaRPr lang="en-US" dirty="0"/>
          </a:p>
        </p:txBody>
      </p:sp>
    </p:spTree>
    <p:extLst>
      <p:ext uri="{BB962C8B-B14F-4D97-AF65-F5344CB8AC3E}">
        <p14:creationId xmlns:p14="http://schemas.microsoft.com/office/powerpoint/2010/main" val="1872511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36" y="260649"/>
            <a:ext cx="8640951" cy="864096"/>
          </a:xfrm>
        </p:spPr>
        <p:txBody>
          <a:bodyPr/>
          <a:lstStyle/>
          <a:p>
            <a:r>
              <a:rPr lang="en-US" dirty="0"/>
              <a:t>Reading </a:t>
            </a:r>
            <a:r>
              <a:rPr lang="en-GB" dirty="0"/>
              <a:t>changes everything</a:t>
            </a:r>
            <a:endParaRPr lang="en-US" dirty="0"/>
          </a:p>
        </p:txBody>
      </p:sp>
      <p:pic>
        <p:nvPicPr>
          <p:cNvPr id="1026" name="Picture 2" descr="Image result for reading quot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90150" y="1514318"/>
            <a:ext cx="4300430" cy="5343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16525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Any other questions</a:t>
            </a:r>
          </a:p>
        </p:txBody>
      </p:sp>
      <p:sp>
        <p:nvSpPr>
          <p:cNvPr id="6" name="Rectangle 5">
            <a:extLst>
              <a:ext uri="{FF2B5EF4-FFF2-40B4-BE49-F238E27FC236}">
                <a16:creationId xmlns:a16="http://schemas.microsoft.com/office/drawing/2014/main" id="{FEAA93A9-005C-EC4C-87E0-11AF3DA2EC4F}"/>
              </a:ext>
            </a:extLst>
          </p:cNvPr>
          <p:cNvSpPr/>
          <p:nvPr/>
        </p:nvSpPr>
        <p:spPr>
          <a:xfrm>
            <a:off x="2173829" y="2305615"/>
            <a:ext cx="4174541" cy="2246769"/>
          </a:xfrm>
          <a:prstGeom prst="rect">
            <a:avLst/>
          </a:prstGeom>
          <a:noFill/>
          <a:ln>
            <a:noFill/>
          </a:ln>
        </p:spPr>
        <p:txBody>
          <a:bodyPr wrap="none" lIns="91440" tIns="45720" rIns="91440" bIns="45720">
            <a:spAutoFit/>
          </a:bodyPr>
          <a:lstStyle/>
          <a:p>
            <a:pPr algn="ctr"/>
            <a:r>
              <a:rPr lang="en-US" sz="14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Q&amp;A</a:t>
            </a:r>
            <a:endParaRPr lang="en-US" sz="140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29070119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reading quo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4813" y="506802"/>
            <a:ext cx="5831157" cy="5831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8446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a:spLocks noGrp="1"/>
          </p:cNvSpPr>
          <p:nvPr>
            <p:ph type="title"/>
          </p:nvPr>
        </p:nvSpPr>
        <p:spPr>
          <a:xfrm>
            <a:off x="323528" y="260648"/>
            <a:ext cx="7478713" cy="864095"/>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spcAft>
                <a:spcPts val="0"/>
              </a:spcAft>
              <a:buSzPct val="25000"/>
              <a:buNone/>
            </a:pPr>
            <a:r>
              <a:rPr lang="en-US" sz="3000" b="1" i="0" u="none" strike="noStrike" cap="none" dirty="0">
                <a:solidFill>
                  <a:srgbClr val="787878"/>
                </a:solidFill>
                <a:latin typeface="Arial"/>
                <a:ea typeface="Arial"/>
                <a:cs typeface="Arial"/>
                <a:sym typeface="Arial"/>
              </a:rPr>
              <a:t>What is phonics?</a:t>
            </a:r>
          </a:p>
        </p:txBody>
      </p:sp>
      <p:sp>
        <p:nvSpPr>
          <p:cNvPr id="234" name="Shape 234"/>
          <p:cNvSpPr txBox="1">
            <a:spLocks noGrp="1"/>
          </p:cNvSpPr>
          <p:nvPr>
            <p:ph type="body" idx="1"/>
          </p:nvPr>
        </p:nvSpPr>
        <p:spPr>
          <a:xfrm>
            <a:off x="323528" y="1196751"/>
            <a:ext cx="8639174" cy="5040559"/>
          </a:xfrm>
          <a:prstGeom prst="rect">
            <a:avLst/>
          </a:prstGeom>
          <a:noFill/>
          <a:ln>
            <a:noFill/>
          </a:ln>
        </p:spPr>
        <p:txBody>
          <a:bodyPr lIns="91425" tIns="45700" rIns="91425" bIns="45700" anchor="t" anchorCtr="0">
            <a:noAutofit/>
          </a:bodyPr>
          <a:lstStyle/>
          <a:p>
            <a:pPr marL="0" marR="0" lvl="0" indent="0" algn="l" rtl="0">
              <a:lnSpc>
                <a:spcPct val="90000"/>
              </a:lnSpc>
              <a:spcBef>
                <a:spcPts val="640"/>
              </a:spcBef>
              <a:spcAft>
                <a:spcPts val="0"/>
              </a:spcAft>
              <a:buSzPct val="25000"/>
              <a:buNone/>
            </a:pPr>
            <a:endParaRPr lang="en-US" dirty="0">
              <a:solidFill>
                <a:schemeClr val="dk2"/>
              </a:solidFill>
              <a:latin typeface="Arial"/>
              <a:ea typeface="Arial"/>
              <a:cs typeface="Arial"/>
              <a:sym typeface="Arial"/>
            </a:endParaRPr>
          </a:p>
          <a:p>
            <a:pPr marL="457200" marR="0" lvl="0" indent="-457200" algn="l" rtl="0">
              <a:lnSpc>
                <a:spcPct val="90000"/>
              </a:lnSpc>
              <a:spcBef>
                <a:spcPts val="640"/>
              </a:spcBef>
              <a:spcAft>
                <a:spcPts val="0"/>
              </a:spcAft>
              <a:buSzPct val="25000"/>
              <a:buFont typeface="Wingdings" panose="05000000000000000000" pitchFamily="2" charset="2"/>
              <a:buChar char="§"/>
            </a:pPr>
            <a:r>
              <a:rPr lang="en-US" sz="3200" b="0" i="0" u="none" strike="noStrike" cap="none" dirty="0">
                <a:solidFill>
                  <a:schemeClr val="dk2"/>
                </a:solidFill>
                <a:latin typeface="Arial"/>
                <a:ea typeface="Arial"/>
                <a:cs typeface="Arial"/>
                <a:sym typeface="Arial"/>
              </a:rPr>
              <a:t>Teaching children to read by learning sounds and blending them together </a:t>
            </a:r>
            <a:r>
              <a:rPr lang="en-US" dirty="0">
                <a:solidFill>
                  <a:schemeClr val="dk2"/>
                </a:solidFill>
                <a:latin typeface="Arial"/>
                <a:ea typeface="Arial"/>
                <a:cs typeface="Arial"/>
                <a:sym typeface="Arial"/>
              </a:rPr>
              <a:t>to read words.</a:t>
            </a:r>
          </a:p>
          <a:p>
            <a:pPr marL="0" marR="0" lvl="0" indent="0" algn="l" rtl="0">
              <a:lnSpc>
                <a:spcPct val="90000"/>
              </a:lnSpc>
              <a:spcBef>
                <a:spcPts val="640"/>
              </a:spcBef>
              <a:spcAft>
                <a:spcPts val="0"/>
              </a:spcAft>
              <a:buSzPct val="25000"/>
              <a:buNone/>
            </a:pPr>
            <a:endParaRPr lang="en-US" dirty="0">
              <a:solidFill>
                <a:schemeClr val="dk2"/>
              </a:solidFill>
              <a:latin typeface="Arial"/>
              <a:ea typeface="Arial"/>
              <a:cs typeface="Arial"/>
              <a:sym typeface="Arial"/>
            </a:endParaRPr>
          </a:p>
          <a:p>
            <a:pPr marL="0" marR="0" lvl="0" indent="0" algn="ctr" rtl="0">
              <a:lnSpc>
                <a:spcPct val="90000"/>
              </a:lnSpc>
              <a:spcBef>
                <a:spcPts val="640"/>
              </a:spcBef>
              <a:spcAft>
                <a:spcPts val="0"/>
              </a:spcAft>
              <a:buSzPct val="25000"/>
              <a:buNone/>
            </a:pPr>
            <a:r>
              <a:rPr lang="en-US" dirty="0">
                <a:solidFill>
                  <a:srgbClr val="FF0000"/>
                </a:solidFill>
                <a:latin typeface="Arial"/>
                <a:ea typeface="Arial"/>
                <a:cs typeface="Arial"/>
                <a:sym typeface="Arial"/>
              </a:rPr>
              <a:t>s-a-t                s-t-a-m-p             t-r-ai-n        </a:t>
            </a:r>
          </a:p>
          <a:p>
            <a:pPr marL="0" marR="0" lvl="0" indent="0" algn="l" rtl="0">
              <a:lnSpc>
                <a:spcPct val="90000"/>
              </a:lnSpc>
              <a:spcBef>
                <a:spcPts val="640"/>
              </a:spcBef>
              <a:spcAft>
                <a:spcPts val="0"/>
              </a:spcAft>
              <a:buSzPct val="25000"/>
              <a:buNone/>
            </a:pPr>
            <a:endParaRPr lang="en-US" sz="3200" b="0" i="0" u="none" strike="noStrike" cap="none" dirty="0">
              <a:solidFill>
                <a:schemeClr val="dk2"/>
              </a:solidFill>
              <a:latin typeface="Arial"/>
              <a:ea typeface="Arial"/>
              <a:cs typeface="Arial"/>
              <a:sym typeface="Arial"/>
            </a:endParaRPr>
          </a:p>
          <a:p>
            <a:pPr marL="457200" marR="0" lvl="0" indent="-457200" algn="l" rtl="0">
              <a:lnSpc>
                <a:spcPct val="90000"/>
              </a:lnSpc>
              <a:spcBef>
                <a:spcPts val="640"/>
              </a:spcBef>
              <a:spcAft>
                <a:spcPts val="0"/>
              </a:spcAft>
              <a:buSzPct val="25000"/>
              <a:buFont typeface="Wingdings" panose="05000000000000000000" pitchFamily="2" charset="2"/>
              <a:buChar char="§"/>
            </a:pPr>
            <a:r>
              <a:rPr lang="en-US" dirty="0">
                <a:solidFill>
                  <a:schemeClr val="dk2"/>
                </a:solidFill>
                <a:latin typeface="Arial"/>
                <a:ea typeface="Arial"/>
                <a:cs typeface="Arial"/>
                <a:sym typeface="Arial"/>
              </a:rPr>
              <a:t>Teaching children to spell words using the sounds that they know.</a:t>
            </a:r>
            <a:endParaRPr lang="en-US" sz="3200" b="0" i="0" u="none" strike="noStrike" cap="none" dirty="0">
              <a:solidFill>
                <a:schemeClr val="dk2"/>
              </a:solidFill>
              <a:latin typeface="Arial"/>
              <a:ea typeface="Arial"/>
              <a:cs typeface="Arial"/>
              <a:sym typeface="Arial"/>
            </a:endParaRPr>
          </a:p>
        </p:txBody>
      </p:sp>
    </p:spTree>
    <p:extLst>
      <p:ext uri="{BB962C8B-B14F-4D97-AF65-F5344CB8AC3E}">
        <p14:creationId xmlns:p14="http://schemas.microsoft.com/office/powerpoint/2010/main" val="1205303655"/>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r>
              <a:rPr lang="en-GB" i="1" dirty="0">
                <a:latin typeface="Arial" charset="0"/>
              </a:rPr>
              <a:t>Read Write Inc</a:t>
            </a:r>
            <a:r>
              <a:rPr lang="en-GB" dirty="0">
                <a:latin typeface="Arial" charset="0"/>
              </a:rPr>
              <a:t>. Phonics </a:t>
            </a:r>
          </a:p>
        </p:txBody>
      </p:sp>
      <p:sp>
        <p:nvSpPr>
          <p:cNvPr id="7172" name="Rectangle 3"/>
          <p:cNvSpPr>
            <a:spLocks noGrp="1" noChangeArrowheads="1"/>
          </p:cNvSpPr>
          <p:nvPr>
            <p:ph type="body" idx="1"/>
          </p:nvPr>
        </p:nvSpPr>
        <p:spPr>
          <a:xfrm>
            <a:off x="323528" y="995423"/>
            <a:ext cx="8639175" cy="5241889"/>
          </a:xfrm>
        </p:spPr>
        <p:txBody>
          <a:bodyPr/>
          <a:lstStyle/>
          <a:p>
            <a:pPr marL="457200" indent="-457200">
              <a:buFont typeface="Arial"/>
              <a:buChar char="•"/>
            </a:pPr>
            <a:endParaRPr lang="en-US" dirty="0">
              <a:latin typeface="Arial Unicode MS" charset="0"/>
            </a:endParaRPr>
          </a:p>
          <a:p>
            <a:pPr marL="457200" indent="-457200">
              <a:buFont typeface="Arial"/>
              <a:buChar char="•"/>
            </a:pPr>
            <a:r>
              <a:rPr lang="en-US" sz="2600" dirty="0">
                <a:latin typeface="Arial Unicode MS" charset="0"/>
              </a:rPr>
              <a:t>Systematic phonics scheme used to teach children in Reception, Year One and Year Two who are learning to read. For children who fall behind the expected standard at the end of Year 2, the teaching of phonics also continues into Key Stage 2</a:t>
            </a:r>
          </a:p>
          <a:p>
            <a:pPr marL="457200" indent="-457200">
              <a:buFont typeface="Arial"/>
              <a:buChar char="•"/>
            </a:pPr>
            <a:endParaRPr lang="en-US" sz="2600" dirty="0">
              <a:latin typeface="Arial Unicode MS" charset="0"/>
            </a:endParaRPr>
          </a:p>
          <a:p>
            <a:pPr marL="457200" indent="-457200">
              <a:buFont typeface="Arial"/>
              <a:buChar char="•"/>
            </a:pPr>
            <a:r>
              <a:rPr lang="en-US" sz="2600" dirty="0">
                <a:latin typeface="Arial Unicode MS" charset="0"/>
              </a:rPr>
              <a:t>Children are t</a:t>
            </a:r>
            <a:r>
              <a:rPr lang="en-GB" sz="2600" dirty="0">
                <a:latin typeface="Arial Unicode MS" charset="0"/>
              </a:rPr>
              <a:t>aught in groups based on their stage of reading.</a:t>
            </a:r>
          </a:p>
          <a:p>
            <a:pPr marL="457200" indent="-457200">
              <a:buFont typeface="Arial"/>
              <a:buChar char="•"/>
            </a:pPr>
            <a:endParaRPr lang="en-US" sz="2600" dirty="0">
              <a:latin typeface="Arial Unicode MS" charset="0"/>
            </a:endParaRPr>
          </a:p>
          <a:p>
            <a:pPr marL="457200" indent="-457200">
              <a:buFont typeface="Arial"/>
              <a:buChar char="•"/>
            </a:pPr>
            <a:r>
              <a:rPr lang="en-US" sz="2600" dirty="0">
                <a:latin typeface="Arial Unicode MS" charset="0"/>
              </a:rPr>
              <a:t>Children are assessed regularly to ensure all children practice reading at the correct level.</a:t>
            </a:r>
          </a:p>
        </p:txBody>
      </p:sp>
    </p:spTree>
    <p:extLst>
      <p:ext uri="{BB962C8B-B14F-4D97-AF65-F5344CB8AC3E}">
        <p14:creationId xmlns:p14="http://schemas.microsoft.com/office/powerpoint/2010/main" val="2966572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7" name="Title 1"/>
          <p:cNvSpPr>
            <a:spLocks noGrp="1"/>
          </p:cNvSpPr>
          <p:nvPr>
            <p:ph type="title"/>
          </p:nvPr>
        </p:nvSpPr>
        <p:spPr/>
        <p:txBody>
          <a:bodyPr/>
          <a:lstStyle/>
          <a:p>
            <a:pPr eaLnBrk="1" fontAlgn="auto" hangingPunct="1">
              <a:spcBef>
                <a:spcPts val="0"/>
              </a:spcBef>
              <a:spcAft>
                <a:spcPts val="0"/>
              </a:spcAft>
              <a:defRPr/>
            </a:pPr>
            <a:r>
              <a:rPr lang="en-GB" dirty="0">
                <a:solidFill>
                  <a:schemeClr val="accent5"/>
                </a:solidFill>
                <a:ea typeface="Arial Unicode MS" pitchFamily="34" charset="-128"/>
                <a:cs typeface="Arial Unicode MS" pitchFamily="34" charset="-128"/>
              </a:rPr>
              <a:t>Speed Sounds Set 1 and Set 2</a:t>
            </a:r>
          </a:p>
        </p:txBody>
      </p:sp>
      <p:sp>
        <p:nvSpPr>
          <p:cNvPr id="71681" name="Rectangle 3"/>
          <p:cNvSpPr>
            <a:spLocks noGrp="1" noChangeArrowheads="1"/>
          </p:cNvSpPr>
          <p:nvPr>
            <p:ph idx="1"/>
          </p:nvPr>
        </p:nvSpPr>
        <p:spPr>
          <a:xfrm>
            <a:off x="422275" y="1600200"/>
            <a:ext cx="5666731" cy="4530725"/>
          </a:xfrm>
        </p:spPr>
        <p:txBody>
          <a:bodyPr/>
          <a:lstStyle/>
          <a:p>
            <a:pPr eaLnBrk="1" hangingPunct="1">
              <a:buFont typeface="Wingdings" pitchFamily="2" charset="2"/>
              <a:buNone/>
            </a:pPr>
            <a:r>
              <a:rPr lang="en-GB" dirty="0">
                <a:latin typeface="Arial Unicode MS"/>
                <a:ea typeface="Arial Unicode MS"/>
                <a:cs typeface="Arial Unicode MS"/>
              </a:rPr>
              <a:t>   </a:t>
            </a:r>
            <a:endParaRPr lang="en-US" dirty="0">
              <a:latin typeface="Arial Unicode MS"/>
              <a:ea typeface="Arial Unicode MS"/>
              <a:cs typeface="Arial Unicode MS"/>
            </a:endParaRPr>
          </a:p>
        </p:txBody>
      </p:sp>
      <p:sp>
        <p:nvSpPr>
          <p:cNvPr id="29702" name="TextBox 6"/>
          <p:cNvSpPr txBox="1">
            <a:spLocks noChangeArrowheads="1"/>
          </p:cNvSpPr>
          <p:nvPr/>
        </p:nvSpPr>
        <p:spPr bwMode="auto">
          <a:xfrm>
            <a:off x="496888" y="1751013"/>
            <a:ext cx="3810000" cy="954107"/>
          </a:xfrm>
          <a:prstGeom prst="rect">
            <a:avLst/>
          </a:prstGeom>
          <a:noFill/>
          <a:ln>
            <a:noFill/>
          </a:ln>
          <a:extLst/>
        </p:spPr>
        <p:txBody>
          <a:bodyPr>
            <a:spAutoFit/>
          </a:bodyPr>
          <a:lstStyle>
            <a:lvl1pPr eaLnBrk="0" hangingPunct="0">
              <a:defRPr sz="2400">
                <a:solidFill>
                  <a:schemeClr val="tx1"/>
                </a:solidFill>
                <a:latin typeface="Garamond" pitchFamily="18" charset="0"/>
                <a:ea typeface="MS PGothic" pitchFamily="34" charset="-128"/>
              </a:defRPr>
            </a:lvl1pPr>
            <a:lvl2pPr marL="742950" indent="-285750" eaLnBrk="0" hangingPunct="0">
              <a:defRPr sz="2400">
                <a:solidFill>
                  <a:schemeClr val="tx1"/>
                </a:solidFill>
                <a:latin typeface="Garamond" pitchFamily="18" charset="0"/>
                <a:ea typeface="MS PGothic" pitchFamily="34" charset="-128"/>
              </a:defRPr>
            </a:lvl2pPr>
            <a:lvl3pPr marL="1143000" indent="-228600" eaLnBrk="0" hangingPunct="0">
              <a:defRPr sz="2400">
                <a:solidFill>
                  <a:schemeClr val="tx1"/>
                </a:solidFill>
                <a:latin typeface="Garamond" pitchFamily="18" charset="0"/>
                <a:ea typeface="MS PGothic" pitchFamily="34" charset="-128"/>
              </a:defRPr>
            </a:lvl3pPr>
            <a:lvl4pPr marL="1600200" indent="-228600" eaLnBrk="0" hangingPunct="0">
              <a:defRPr sz="2400">
                <a:solidFill>
                  <a:schemeClr val="tx1"/>
                </a:solidFill>
                <a:latin typeface="Garamond" pitchFamily="18" charset="0"/>
                <a:ea typeface="MS PGothic" pitchFamily="34" charset="-128"/>
              </a:defRPr>
            </a:lvl4pPr>
            <a:lvl5pPr marL="2057400" indent="-228600" eaLnBrk="0" hangingPunct="0">
              <a:defRPr sz="2400">
                <a:solidFill>
                  <a:schemeClr val="tx1"/>
                </a:solidFill>
                <a:latin typeface="Garamond"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Garamond"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Garamond"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Garamond"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Garamond" pitchFamily="18" charset="0"/>
                <a:ea typeface="MS PGothic" pitchFamily="34" charset="-128"/>
              </a:defRPr>
            </a:lvl9pPr>
          </a:lstStyle>
          <a:p>
            <a:pPr eaLnBrk="1" fontAlgn="auto" hangingPunct="1">
              <a:spcBef>
                <a:spcPts val="0"/>
              </a:spcBef>
              <a:spcAft>
                <a:spcPts val="0"/>
              </a:spcAft>
              <a:defRPr/>
            </a:pPr>
            <a:endParaRPr lang="en-GB" sz="2800" dirty="0">
              <a:solidFill>
                <a:schemeClr val="tx2"/>
              </a:solidFill>
              <a:latin typeface="+mn-lt"/>
              <a:ea typeface="Arial Unicode MS" pitchFamily="34" charset="-128"/>
              <a:cs typeface="Arial Unicode MS" pitchFamily="34" charset="-128"/>
            </a:endParaRPr>
          </a:p>
          <a:p>
            <a:pPr eaLnBrk="1" fontAlgn="auto" hangingPunct="1">
              <a:spcBef>
                <a:spcPts val="0"/>
              </a:spcBef>
              <a:spcAft>
                <a:spcPts val="0"/>
              </a:spcAft>
              <a:defRPr/>
            </a:pPr>
            <a:endParaRPr lang="en-US" sz="2800" dirty="0">
              <a:solidFill>
                <a:schemeClr val="tx2"/>
              </a:solidFill>
              <a:latin typeface="+mn-lt"/>
              <a:ea typeface="Arial Unicode MS" pitchFamily="34" charset="-128"/>
              <a:cs typeface="Arial Unicode MS" pitchFamily="34" charset="-128"/>
            </a:endParaRPr>
          </a:p>
        </p:txBody>
      </p:sp>
      <p:pic>
        <p:nvPicPr>
          <p:cNvPr id="2" name="Picture 1" descr="Simple_Speed_Sounds_Chart.pdf"/>
          <p:cNvPicPr>
            <a:picLocks noChangeAspect="1"/>
          </p:cNvPicPr>
          <p:nvPr/>
        </p:nvPicPr>
        <p:blipFill rotWithShape="1">
          <a:blip r:embed="rId3" cstate="screen">
            <a:extLst>
              <a:ext uri="{28A0092B-C50C-407E-A947-70E740481C1C}">
                <a14:useLocalDpi xmlns:a14="http://schemas.microsoft.com/office/drawing/2010/main"/>
              </a:ext>
            </a:extLst>
          </a:blip>
          <a:srcRect l="-238" t="6871" r="2798" b="44253"/>
          <a:stretch/>
        </p:blipFill>
        <p:spPr>
          <a:xfrm>
            <a:off x="0" y="1077886"/>
            <a:ext cx="6316556" cy="5461036"/>
          </a:xfrm>
          <a:prstGeom prst="rect">
            <a:avLst/>
          </a:prstGeom>
        </p:spPr>
      </p:pic>
      <p:sp>
        <p:nvSpPr>
          <p:cNvPr id="3" name="Rounded Rectangle 2"/>
          <p:cNvSpPr/>
          <p:nvPr/>
        </p:nvSpPr>
        <p:spPr>
          <a:xfrm>
            <a:off x="195484" y="1484784"/>
            <a:ext cx="5893522" cy="864096"/>
          </a:xfrm>
          <a:prstGeom prst="roundRect">
            <a:avLst/>
          </a:prstGeom>
          <a:solidFill>
            <a:schemeClr val="accent6">
              <a:lumMod val="75000"/>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ed Rectangle 7"/>
          <p:cNvSpPr/>
          <p:nvPr/>
        </p:nvSpPr>
        <p:spPr>
          <a:xfrm>
            <a:off x="323528" y="3140968"/>
            <a:ext cx="5637434" cy="864096"/>
          </a:xfrm>
          <a:prstGeom prst="roundRect">
            <a:avLst/>
          </a:prstGeom>
          <a:solidFill>
            <a:schemeClr val="accent6">
              <a:lumMod val="75000"/>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ounded Rectangle 8"/>
          <p:cNvSpPr/>
          <p:nvPr/>
        </p:nvSpPr>
        <p:spPr>
          <a:xfrm>
            <a:off x="323528" y="4725144"/>
            <a:ext cx="2454396" cy="504056"/>
          </a:xfrm>
          <a:prstGeom prst="roundRect">
            <a:avLst/>
          </a:prstGeom>
          <a:solidFill>
            <a:schemeClr val="accent6">
              <a:lumMod val="75000"/>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E39816D-7CFA-4B10-8B72-651BE4D739D8}"/>
              </a:ext>
            </a:extLst>
          </p:cNvPr>
          <p:cNvSpPr txBox="1"/>
          <p:nvPr/>
        </p:nvSpPr>
        <p:spPr>
          <a:xfrm>
            <a:off x="6447099" y="1484784"/>
            <a:ext cx="2501417" cy="4493538"/>
          </a:xfrm>
          <a:prstGeom prst="rect">
            <a:avLst/>
          </a:prstGeom>
          <a:noFill/>
        </p:spPr>
        <p:txBody>
          <a:bodyPr wrap="square" rtlCol="0">
            <a:spAutoFit/>
          </a:bodyPr>
          <a:lstStyle/>
          <a:p>
            <a:pPr marL="285750" indent="-285750">
              <a:buFont typeface="Arial" panose="020B0604020202020204" pitchFamily="34" charset="0"/>
              <a:buChar char="•"/>
            </a:pPr>
            <a:r>
              <a:rPr lang="en-US" sz="2200" dirty="0"/>
              <a:t>We start off by teaching children one way of reading and writing every sound.</a:t>
            </a: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dirty="0"/>
              <a:t>We teach letter sounds, not letter names.</a:t>
            </a: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dirty="0"/>
              <a:t>We use pure sounds</a:t>
            </a:r>
            <a:endParaRPr lang="en-GB" sz="2200" dirty="0"/>
          </a:p>
        </p:txBody>
      </p:sp>
    </p:spTree>
    <p:extLst>
      <p:ext uri="{BB962C8B-B14F-4D97-AF65-F5344CB8AC3E}">
        <p14:creationId xmlns:p14="http://schemas.microsoft.com/office/powerpoint/2010/main" val="1837002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title"/>
          </p:nvPr>
        </p:nvSpPr>
        <p:spPr>
          <a:xfrm>
            <a:off x="323528" y="260648"/>
            <a:ext cx="7478713" cy="864095"/>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spcAft>
                <a:spcPts val="0"/>
              </a:spcAft>
              <a:buSzPct val="25000"/>
              <a:buNone/>
            </a:pPr>
            <a:r>
              <a:rPr lang="en-US" sz="3000" b="1" i="0" u="none" strike="noStrike" cap="none" dirty="0">
                <a:solidFill>
                  <a:srgbClr val="787878"/>
                </a:solidFill>
                <a:latin typeface="Arial"/>
                <a:ea typeface="Arial"/>
                <a:cs typeface="Arial"/>
                <a:sym typeface="Arial"/>
              </a:rPr>
              <a:t>Speed Sounds Set 3</a:t>
            </a:r>
          </a:p>
        </p:txBody>
      </p:sp>
      <p:pic>
        <p:nvPicPr>
          <p:cNvPr id="6" name="Picture 5" descr="Complex_Speed_Sounds_Chart.pdf"/>
          <p:cNvPicPr>
            <a:picLocks noChangeAspect="1"/>
          </p:cNvPicPr>
          <p:nvPr/>
        </p:nvPicPr>
        <p:blipFill rotWithShape="1">
          <a:blip r:embed="rId3" cstate="email">
            <a:extLst>
              <a:ext uri="{28A0092B-C50C-407E-A947-70E740481C1C}">
                <a14:useLocalDpi xmlns:a14="http://schemas.microsoft.com/office/drawing/2010/main"/>
              </a:ext>
            </a:extLst>
          </a:blip>
          <a:srcRect l="4075" t="7912" r="8731" b="12963"/>
          <a:stretch/>
        </p:blipFill>
        <p:spPr>
          <a:xfrm>
            <a:off x="631551" y="1309655"/>
            <a:ext cx="4889573" cy="5548345"/>
          </a:xfrm>
          <a:prstGeom prst="rect">
            <a:avLst/>
          </a:prstGeom>
        </p:spPr>
      </p:pic>
      <p:sp>
        <p:nvSpPr>
          <p:cNvPr id="4" name="TextBox 3">
            <a:extLst>
              <a:ext uri="{FF2B5EF4-FFF2-40B4-BE49-F238E27FC236}">
                <a16:creationId xmlns:a16="http://schemas.microsoft.com/office/drawing/2014/main" id="{9F581351-2945-443F-BFF5-2AE79845A386}"/>
              </a:ext>
            </a:extLst>
          </p:cNvPr>
          <p:cNvSpPr txBox="1"/>
          <p:nvPr/>
        </p:nvSpPr>
        <p:spPr>
          <a:xfrm>
            <a:off x="5729469" y="1499583"/>
            <a:ext cx="3020992" cy="3293209"/>
          </a:xfrm>
          <a:prstGeom prst="rect">
            <a:avLst/>
          </a:prstGeom>
          <a:noFill/>
        </p:spPr>
        <p:txBody>
          <a:bodyPr wrap="square" rtlCol="0">
            <a:spAutoFit/>
          </a:bodyPr>
          <a:lstStyle/>
          <a:p>
            <a:pPr marL="285750" indent="-285750">
              <a:buFont typeface="Arial" panose="020B0604020202020204" pitchFamily="34" charset="0"/>
              <a:buChar char="•"/>
            </a:pPr>
            <a:r>
              <a:rPr lang="en-US" sz="2600" dirty="0"/>
              <a:t>Once children know one way of reading and writing every sound, they start to learn different spellings for each sound.</a:t>
            </a:r>
            <a:endParaRPr lang="en-GB" sz="2600" dirty="0"/>
          </a:p>
        </p:txBody>
      </p:sp>
    </p:spTree>
    <p:extLst>
      <p:ext uri="{BB962C8B-B14F-4D97-AF65-F5344CB8AC3E}">
        <p14:creationId xmlns:p14="http://schemas.microsoft.com/office/powerpoint/2010/main" val="2427406"/>
      </p:ext>
    </p:extLst>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Sounds + blending = reading </a:t>
            </a:r>
          </a:p>
        </p:txBody>
      </p:sp>
      <p:pic>
        <p:nvPicPr>
          <p:cNvPr id="16" name="Picture 15" descr="Screen Shot 2016-04-13 at 10.33.1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26765" y="1827476"/>
            <a:ext cx="2963858" cy="1394893"/>
          </a:xfrm>
          <a:prstGeom prst="rect">
            <a:avLst/>
          </a:prstGeom>
          <a:ln>
            <a:solidFill>
              <a:schemeClr val="tx1"/>
            </a:solidFill>
          </a:ln>
        </p:spPr>
      </p:pic>
      <p:sp>
        <p:nvSpPr>
          <p:cNvPr id="3" name="TextBox 2">
            <a:extLst>
              <a:ext uri="{FF2B5EF4-FFF2-40B4-BE49-F238E27FC236}">
                <a16:creationId xmlns:a16="http://schemas.microsoft.com/office/drawing/2014/main" id="{50D0F987-1124-9641-A917-5AF839C65251}"/>
              </a:ext>
            </a:extLst>
          </p:cNvPr>
          <p:cNvSpPr txBox="1"/>
          <p:nvPr/>
        </p:nvSpPr>
        <p:spPr>
          <a:xfrm>
            <a:off x="4039256" y="1895463"/>
            <a:ext cx="1065487" cy="1015663"/>
          </a:xfrm>
          <a:prstGeom prst="rect">
            <a:avLst/>
          </a:prstGeom>
          <a:noFill/>
        </p:spPr>
        <p:txBody>
          <a:bodyPr wrap="square" rtlCol="0">
            <a:spAutoFit/>
          </a:bodyPr>
          <a:lstStyle/>
          <a:p>
            <a:r>
              <a:rPr lang="en-US" sz="6000" b="1" dirty="0">
                <a:solidFill>
                  <a:srgbClr val="787878"/>
                </a:solidFill>
                <a:ea typeface="+mj-ea"/>
                <a:cs typeface="+mj-cs"/>
              </a:rPr>
              <a:t>+</a:t>
            </a:r>
          </a:p>
        </p:txBody>
      </p:sp>
      <p:pic>
        <p:nvPicPr>
          <p:cNvPr id="9" name="Picture 8" descr="as.png">
            <a:extLst>
              <a:ext uri="{FF2B5EF4-FFF2-40B4-BE49-F238E27FC236}">
                <a16:creationId xmlns:a16="http://schemas.microsoft.com/office/drawing/2014/main" id="{51EA20A7-5BA2-E440-9860-D798EE7E533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23527" y="1680982"/>
            <a:ext cx="3393707" cy="1508314"/>
          </a:xfrm>
          <a:prstGeom prst="rect">
            <a:avLst/>
          </a:prstGeom>
        </p:spPr>
      </p:pic>
      <p:sp>
        <p:nvSpPr>
          <p:cNvPr id="4" name="TextBox 3">
            <a:extLst>
              <a:ext uri="{FF2B5EF4-FFF2-40B4-BE49-F238E27FC236}">
                <a16:creationId xmlns:a16="http://schemas.microsoft.com/office/drawing/2014/main" id="{09AB3C42-E5F2-4A7C-9CDE-233D57A23359}"/>
              </a:ext>
            </a:extLst>
          </p:cNvPr>
          <p:cNvSpPr txBox="1"/>
          <p:nvPr/>
        </p:nvSpPr>
        <p:spPr>
          <a:xfrm>
            <a:off x="659757" y="4190035"/>
            <a:ext cx="8252749" cy="2769989"/>
          </a:xfrm>
          <a:prstGeom prst="rect">
            <a:avLst/>
          </a:prstGeom>
          <a:noFill/>
        </p:spPr>
        <p:txBody>
          <a:bodyPr wrap="square" rtlCol="0">
            <a:spAutoFit/>
          </a:bodyPr>
          <a:lstStyle/>
          <a:p>
            <a:r>
              <a:rPr lang="en-US" sz="3200" dirty="0"/>
              <a:t>We teach children to blend sounds to read words</a:t>
            </a:r>
            <a:r>
              <a:rPr lang="en-US" sz="2600" dirty="0"/>
              <a:t>.</a:t>
            </a:r>
          </a:p>
          <a:p>
            <a:endParaRPr lang="en-US" sz="2600" dirty="0"/>
          </a:p>
          <a:p>
            <a:r>
              <a:rPr lang="en-US" sz="3200" dirty="0"/>
              <a:t>We use Fred Talk to help children to read.</a:t>
            </a:r>
          </a:p>
          <a:p>
            <a:endParaRPr lang="en-US" sz="2600" dirty="0"/>
          </a:p>
          <a:p>
            <a:endParaRPr lang="en-GB" sz="2600" dirty="0"/>
          </a:p>
        </p:txBody>
      </p:sp>
    </p:spTree>
    <p:extLst>
      <p:ext uri="{BB962C8B-B14F-4D97-AF65-F5344CB8AC3E}">
        <p14:creationId xmlns:p14="http://schemas.microsoft.com/office/powerpoint/2010/main" val="920989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Teach spelling using Fred Fingers</a:t>
            </a:r>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rcRect l="-78545" r="-78545"/>
          <a:stretch>
            <a:fillRect/>
          </a:stretch>
        </p:blipFill>
        <p:spPr>
          <a:xfrm>
            <a:off x="-1424250" y="1289350"/>
            <a:ext cx="8639175" cy="5040560"/>
          </a:xfrm>
        </p:spPr>
      </p:pic>
      <p:sp>
        <p:nvSpPr>
          <p:cNvPr id="5" name="TextBox 4">
            <a:extLst>
              <a:ext uri="{FF2B5EF4-FFF2-40B4-BE49-F238E27FC236}">
                <a16:creationId xmlns:a16="http://schemas.microsoft.com/office/drawing/2014/main" id="{28271448-7FF4-4920-A80C-E4A12E8280CB}"/>
              </a:ext>
            </a:extLst>
          </p:cNvPr>
          <p:cNvSpPr txBox="1"/>
          <p:nvPr/>
        </p:nvSpPr>
        <p:spPr>
          <a:xfrm>
            <a:off x="3900669" y="1632030"/>
            <a:ext cx="5243331" cy="3046988"/>
          </a:xfrm>
          <a:prstGeom prst="rect">
            <a:avLst/>
          </a:prstGeom>
          <a:noFill/>
        </p:spPr>
        <p:txBody>
          <a:bodyPr wrap="square" rtlCol="0">
            <a:spAutoFit/>
          </a:bodyPr>
          <a:lstStyle/>
          <a:p>
            <a:r>
              <a:rPr lang="en-US" sz="3200" dirty="0"/>
              <a:t>We use Fred Fingers to help children sound out words to spell.</a:t>
            </a:r>
          </a:p>
          <a:p>
            <a:endParaRPr lang="en-US" sz="3200" dirty="0"/>
          </a:p>
          <a:p>
            <a:r>
              <a:rPr lang="en-US" sz="3200" dirty="0"/>
              <a:t>It is a tool so they will be able to spell any word.</a:t>
            </a:r>
            <a:endParaRPr lang="en-GB" sz="2600" dirty="0"/>
          </a:p>
        </p:txBody>
      </p:sp>
    </p:spTree>
    <p:extLst>
      <p:ext uri="{BB962C8B-B14F-4D97-AF65-F5344CB8AC3E}">
        <p14:creationId xmlns:p14="http://schemas.microsoft.com/office/powerpoint/2010/main" val="3144918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‘Read, Write Inc Storybooks</a:t>
            </a:r>
          </a:p>
        </p:txBody>
      </p:sp>
      <p:sp>
        <p:nvSpPr>
          <p:cNvPr id="50179" name="Rectangle 3"/>
          <p:cNvSpPr>
            <a:spLocks noGrp="1" noChangeArrowheads="1"/>
          </p:cNvSpPr>
          <p:nvPr>
            <p:ph idx="1"/>
          </p:nvPr>
        </p:nvSpPr>
        <p:spPr>
          <a:xfrm>
            <a:off x="323528" y="1196752"/>
            <a:ext cx="8639175" cy="5661248"/>
          </a:xfrm>
        </p:spPr>
        <p:txBody>
          <a:bodyPr>
            <a:normAutofit/>
          </a:bodyPr>
          <a:lstStyle/>
          <a:p>
            <a:pPr marL="457200" indent="-457200" eaLnBrk="1" hangingPunct="1">
              <a:buFont typeface="Arial" panose="020B0604020202020204" pitchFamily="34" charset="0"/>
              <a:buChar char="•"/>
            </a:pPr>
            <a:r>
              <a:rPr lang="en-US" sz="2200" dirty="0">
                <a:ea typeface="Arial Unicode MS" pitchFamily="34" charset="-128"/>
                <a:cs typeface="Arial Unicode MS" pitchFamily="34" charset="-128"/>
              </a:rPr>
              <a:t>Children practice by reading storybooks which are matched to the sounds that they have learned.</a:t>
            </a:r>
          </a:p>
          <a:p>
            <a:pPr marL="457200" indent="-457200" eaLnBrk="1" hangingPunct="1">
              <a:buFont typeface="Arial" panose="020B0604020202020204" pitchFamily="34" charset="0"/>
              <a:buChar char="•"/>
            </a:pPr>
            <a:endParaRPr lang="en-US" sz="2200" dirty="0">
              <a:ea typeface="Arial Unicode MS" pitchFamily="34" charset="-128"/>
              <a:cs typeface="Arial Unicode MS" pitchFamily="34" charset="-128"/>
            </a:endParaRPr>
          </a:p>
          <a:p>
            <a:pPr marL="457200" indent="-457200" eaLnBrk="1" hangingPunct="1">
              <a:buFont typeface="Arial" panose="020B0604020202020204" pitchFamily="34" charset="0"/>
              <a:buChar char="•"/>
            </a:pPr>
            <a:r>
              <a:rPr lang="en-US" sz="2200" dirty="0">
                <a:ea typeface="Arial Unicode MS" pitchFamily="34" charset="-128"/>
                <a:cs typeface="Arial Unicode MS" pitchFamily="34" charset="-128"/>
              </a:rPr>
              <a:t>In school children read each RWI storybook 3 times with their partner.</a:t>
            </a:r>
            <a:endParaRPr lang="en-GB" sz="2200" dirty="0">
              <a:ea typeface="Arial Unicode MS" pitchFamily="34" charset="-128"/>
              <a:cs typeface="Arial Unicode MS" pitchFamily="34" charset="-128"/>
            </a:endParaRPr>
          </a:p>
          <a:p>
            <a:pPr algn="ctr" eaLnBrk="1" hangingPunct="1">
              <a:buFont typeface="Wingdings" pitchFamily="2" charset="2"/>
              <a:buNone/>
            </a:pPr>
            <a:r>
              <a:rPr lang="en-GB" sz="2200" dirty="0">
                <a:ea typeface="Arial Unicode MS" pitchFamily="34" charset="-128"/>
                <a:cs typeface="Arial Unicode MS" pitchFamily="34" charset="-128"/>
              </a:rPr>
              <a:t>1. Accuracy</a:t>
            </a:r>
          </a:p>
          <a:p>
            <a:pPr algn="ctr" eaLnBrk="1" hangingPunct="1">
              <a:buFont typeface="Wingdings" pitchFamily="2" charset="2"/>
              <a:buNone/>
            </a:pPr>
            <a:endParaRPr lang="en-GB" sz="2200" dirty="0">
              <a:ea typeface="Arial Unicode MS" pitchFamily="34" charset="-128"/>
              <a:cs typeface="Arial Unicode MS" pitchFamily="34" charset="-128"/>
            </a:endParaRPr>
          </a:p>
          <a:p>
            <a:pPr algn="ctr" eaLnBrk="1" hangingPunct="1">
              <a:buFont typeface="Wingdings" pitchFamily="2" charset="2"/>
              <a:buNone/>
            </a:pPr>
            <a:r>
              <a:rPr lang="en-GB" sz="2200" dirty="0">
                <a:ea typeface="Arial Unicode MS" pitchFamily="34" charset="-128"/>
                <a:cs typeface="Arial Unicode MS" pitchFamily="34" charset="-128"/>
              </a:rPr>
              <a:t>2. Fluency</a:t>
            </a:r>
          </a:p>
          <a:p>
            <a:pPr algn="ctr" eaLnBrk="1" hangingPunct="1">
              <a:buFont typeface="Wingdings" pitchFamily="2" charset="2"/>
              <a:buNone/>
            </a:pPr>
            <a:endParaRPr lang="en-GB" sz="2200" dirty="0">
              <a:ea typeface="Arial Unicode MS" pitchFamily="34" charset="-128"/>
              <a:cs typeface="Arial Unicode MS" pitchFamily="34" charset="-128"/>
            </a:endParaRPr>
          </a:p>
          <a:p>
            <a:pPr algn="ctr" eaLnBrk="1" hangingPunct="1">
              <a:buFont typeface="Wingdings" pitchFamily="2" charset="2"/>
              <a:buNone/>
            </a:pPr>
            <a:r>
              <a:rPr lang="en-GB" sz="2200" dirty="0">
                <a:ea typeface="Arial Unicode MS" pitchFamily="34" charset="-128"/>
                <a:cs typeface="Arial Unicode MS" pitchFamily="34" charset="-128"/>
              </a:rPr>
              <a:t>3. Comprehension</a:t>
            </a:r>
          </a:p>
          <a:p>
            <a:pPr algn="ctr" eaLnBrk="1" hangingPunct="1">
              <a:buFont typeface="Wingdings" pitchFamily="2" charset="2"/>
              <a:buNone/>
            </a:pPr>
            <a:endParaRPr lang="en-GB" sz="2200" dirty="0">
              <a:ea typeface="Arial Unicode MS" pitchFamily="34" charset="-128"/>
              <a:cs typeface="Arial Unicode MS" pitchFamily="34" charset="-128"/>
            </a:endParaRPr>
          </a:p>
          <a:p>
            <a:pPr marL="457200" indent="-457200" eaLnBrk="1" hangingPunct="1">
              <a:buFont typeface="Arial" panose="020B0604020202020204" pitchFamily="34" charset="0"/>
              <a:buChar char="•"/>
            </a:pPr>
            <a:r>
              <a:rPr lang="en-GB" sz="2200" dirty="0">
                <a:ea typeface="Arial Unicode MS" pitchFamily="34" charset="-128"/>
                <a:cs typeface="Arial Unicode MS" pitchFamily="34" charset="-128"/>
              </a:rPr>
              <a:t>The same book is then sent home to read and enjoy with you again and again.</a:t>
            </a:r>
          </a:p>
          <a:p>
            <a:pPr marL="457200" indent="-457200" eaLnBrk="1" hangingPunct="1">
              <a:buFont typeface="Arial" panose="020B0604020202020204" pitchFamily="34" charset="0"/>
              <a:buChar char="•"/>
            </a:pPr>
            <a:endParaRPr lang="en-GB" sz="2200" dirty="0">
              <a:ea typeface="Arial Unicode MS" pitchFamily="34" charset="-128"/>
              <a:cs typeface="Arial Unicode MS" pitchFamily="34" charset="-128"/>
            </a:endParaRPr>
          </a:p>
          <a:p>
            <a:pPr marL="457200" indent="-457200" eaLnBrk="1" hangingPunct="1">
              <a:buFont typeface="Arial" panose="020B0604020202020204" pitchFamily="34" charset="0"/>
              <a:buChar char="•"/>
            </a:pPr>
            <a:r>
              <a:rPr lang="en-US" sz="2200" dirty="0">
                <a:ea typeface="Arial Unicode MS" pitchFamily="34" charset="-128"/>
                <a:cs typeface="Arial Unicode MS" pitchFamily="34" charset="-128"/>
              </a:rPr>
              <a:t>Children are set up to succeed and enjoy reading!</a:t>
            </a:r>
            <a:endParaRPr lang="en-GB" sz="2200" dirty="0">
              <a:ea typeface="Arial Unicode MS" pitchFamily="34" charset="-128"/>
              <a:cs typeface="Arial Unicode MS" pitchFamily="34" charset="-128"/>
            </a:endParaRPr>
          </a:p>
          <a:p>
            <a:pPr eaLnBrk="1" hangingPunct="1">
              <a:buFont typeface="Wingdings" pitchFamily="2" charset="2"/>
              <a:buNone/>
            </a:pPr>
            <a:endParaRPr lang="en-GB" sz="2400" dirty="0">
              <a:ea typeface="Arial Unicode MS" pitchFamily="34" charset="-128"/>
              <a:cs typeface="Arial Unicode MS" pitchFamily="34" charset="-128"/>
            </a:endParaRPr>
          </a:p>
          <a:p>
            <a:pPr eaLnBrk="1" hangingPunct="1">
              <a:buFont typeface="Wingdings" pitchFamily="2" charset="2"/>
              <a:buNone/>
            </a:pPr>
            <a:endParaRPr lang="en-GB" sz="2400" i="1" dirty="0">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3994442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50179">
                                            <p:txEl>
                                              <p:pRg st="3" end="3"/>
                                            </p:txEl>
                                          </p:spTgt>
                                        </p:tgtEl>
                                        <p:attrNameLst>
                                          <p:attrName>style.color</p:attrName>
                                        </p:attrNameLst>
                                      </p:cBhvr>
                                      <p:to>
                                        <a:schemeClr val="hlink"/>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500" fill="hold"/>
                                        <p:tgtEl>
                                          <p:spTgt spid="50179">
                                            <p:txEl>
                                              <p:pRg st="2" end="2"/>
                                            </p:txEl>
                                          </p:spTgt>
                                        </p:tgtEl>
                                        <p:attrNameLst>
                                          <p:attrName>style.color</p:attrName>
                                        </p:attrNameLst>
                                      </p:cBhvr>
                                      <p:to>
                                        <a:schemeClr val="hlink"/>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500" fill="hold"/>
                                        <p:tgtEl>
                                          <p:spTgt spid="50179">
                                            <p:txEl>
                                              <p:pRg st="0" end="0"/>
                                            </p:txEl>
                                          </p:spTgt>
                                        </p:tgtEl>
                                        <p:attrNameLst>
                                          <p:attrName>style.color</p:attrName>
                                        </p:attrNameLst>
                                      </p:cBhvr>
                                      <p:to>
                                        <a:schemeClr val="hlink"/>
                                      </p:to>
                                    </p:animClr>
                                  </p:childTnLst>
                                </p:cTn>
                              </p:par>
                            </p:childTnLst>
                          </p:cTn>
                        </p:par>
                      </p:childTnLst>
                    </p:cTn>
                  </p:par>
                  <p:par>
                    <p:cTn id="15" fill="hold">
                      <p:stCondLst>
                        <p:cond delay="indefinite"/>
                      </p:stCondLst>
                      <p:childTnLst>
                        <p:par>
                          <p:cTn id="16" fill="hold">
                            <p:stCondLst>
                              <p:cond delay="0"/>
                            </p:stCondLst>
                            <p:childTnLst>
                              <p:par>
                                <p:cTn id="17" presetID="3" presetClass="emph" presetSubtype="2" fill="hold" nodeType="clickEffect">
                                  <p:stCondLst>
                                    <p:cond delay="0"/>
                                  </p:stCondLst>
                                  <p:childTnLst>
                                    <p:animClr clrSpc="rgb" dir="cw">
                                      <p:cBhvr override="childStyle">
                                        <p:cTn id="18" dur="500" fill="hold"/>
                                        <p:tgtEl>
                                          <p:spTgt spid="50179">
                                            <p:txEl>
                                              <p:pRg st="5" end="5"/>
                                            </p:txEl>
                                          </p:spTgt>
                                        </p:tgtEl>
                                        <p:attrNameLst>
                                          <p:attrName>style.color</p:attrName>
                                        </p:attrNameLst>
                                      </p:cBhvr>
                                      <p:to>
                                        <a:schemeClr val="hlink"/>
                                      </p:to>
                                    </p:animClr>
                                  </p:childTnLst>
                                </p:cTn>
                              </p:par>
                            </p:childTnLst>
                          </p:cTn>
                        </p:par>
                      </p:childTnLst>
                    </p:cTn>
                  </p:par>
                  <p:par>
                    <p:cTn id="19" fill="hold">
                      <p:stCondLst>
                        <p:cond delay="indefinite"/>
                      </p:stCondLst>
                      <p:childTnLst>
                        <p:par>
                          <p:cTn id="20" fill="hold">
                            <p:stCondLst>
                              <p:cond delay="0"/>
                            </p:stCondLst>
                            <p:childTnLst>
                              <p:par>
                                <p:cTn id="21" presetID="3" presetClass="emph" presetSubtype="2" fill="hold" nodeType="clickEffect">
                                  <p:stCondLst>
                                    <p:cond delay="0"/>
                                  </p:stCondLst>
                                  <p:childTnLst>
                                    <p:animClr clrSpc="rgb" dir="cw">
                                      <p:cBhvr override="childStyle">
                                        <p:cTn id="22" dur="500" fill="hold"/>
                                        <p:tgtEl>
                                          <p:spTgt spid="50179">
                                            <p:txEl>
                                              <p:pRg st="7" end="7"/>
                                            </p:txEl>
                                          </p:spTgt>
                                        </p:tgtEl>
                                        <p:attrNameLst>
                                          <p:attrName>style.color</p:attrName>
                                        </p:attrNameLst>
                                      </p:cBhvr>
                                      <p:to>
                                        <a:schemeClr val="hlink"/>
                                      </p:to>
                                    </p:animClr>
                                  </p:childTnLst>
                                </p:cTn>
                              </p:par>
                            </p:childTnLst>
                          </p:cTn>
                        </p:par>
                      </p:childTnLst>
                    </p:cTn>
                  </p:par>
                  <p:par>
                    <p:cTn id="23" fill="hold">
                      <p:stCondLst>
                        <p:cond delay="indefinite"/>
                      </p:stCondLst>
                      <p:childTnLst>
                        <p:par>
                          <p:cTn id="24" fill="hold">
                            <p:stCondLst>
                              <p:cond delay="0"/>
                            </p:stCondLst>
                            <p:childTnLst>
                              <p:par>
                                <p:cTn id="25" presetID="3" presetClass="emph" presetSubtype="2" fill="hold" nodeType="clickEffect">
                                  <p:stCondLst>
                                    <p:cond delay="0"/>
                                  </p:stCondLst>
                                  <p:childTnLst>
                                    <p:animClr clrSpc="rgb" dir="cw">
                                      <p:cBhvr override="childStyle">
                                        <p:cTn id="26" dur="500" fill="hold"/>
                                        <p:tgtEl>
                                          <p:spTgt spid="50179">
                                            <p:txEl>
                                              <p:pRg st="9" end="9"/>
                                            </p:txEl>
                                          </p:spTgt>
                                        </p:tgtEl>
                                        <p:attrNameLst>
                                          <p:attrName>style.color</p:attrName>
                                        </p:attrNameLst>
                                      </p:cBhvr>
                                      <p:to>
                                        <a:schemeClr val="hlink"/>
                                      </p:to>
                                    </p:animClr>
                                  </p:childTnLst>
                                </p:cTn>
                              </p:par>
                            </p:childTnLst>
                          </p:cTn>
                        </p:par>
                      </p:childTnLst>
                    </p:cTn>
                  </p:par>
                  <p:par>
                    <p:cTn id="27" fill="hold">
                      <p:stCondLst>
                        <p:cond delay="indefinite"/>
                      </p:stCondLst>
                      <p:childTnLst>
                        <p:par>
                          <p:cTn id="28" fill="hold">
                            <p:stCondLst>
                              <p:cond delay="0"/>
                            </p:stCondLst>
                            <p:childTnLst>
                              <p:par>
                                <p:cTn id="29" presetID="3" presetClass="emph" presetSubtype="2" fill="hold" nodeType="clickEffect">
                                  <p:stCondLst>
                                    <p:cond delay="0"/>
                                  </p:stCondLst>
                                  <p:childTnLst>
                                    <p:animClr clrSpc="rgb" dir="cw">
                                      <p:cBhvr override="childStyle">
                                        <p:cTn id="30" dur="500" fill="hold"/>
                                        <p:tgtEl>
                                          <p:spTgt spid="50179">
                                            <p:txEl>
                                              <p:pRg st="11" end="11"/>
                                            </p:txEl>
                                          </p:spTgt>
                                        </p:tgtEl>
                                        <p:attrNameLst>
                                          <p:attrName>style.color</p:attrName>
                                        </p:attrNameLst>
                                      </p:cBhvr>
                                      <p:to>
                                        <a:schemeClr val="hlink"/>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EW Phonics Template">
  <a:themeElements>
    <a:clrScheme name="Custom 4">
      <a:dk1>
        <a:srgbClr val="2D2D2D"/>
      </a:dk1>
      <a:lt1>
        <a:sysClr val="window" lastClr="FFFFFF"/>
      </a:lt1>
      <a:dk2>
        <a:srgbClr val="5A5A5A"/>
      </a:dk2>
      <a:lt2>
        <a:srgbClr val="EEECE1"/>
      </a:lt2>
      <a:accent1>
        <a:srgbClr val="FFC000"/>
      </a:accent1>
      <a:accent2>
        <a:srgbClr val="FFD200"/>
      </a:accent2>
      <a:accent3>
        <a:srgbClr val="CF9C00"/>
      </a:accent3>
      <a:accent4>
        <a:srgbClr val="A0A0A0"/>
      </a:accent4>
      <a:accent5>
        <a:srgbClr val="787878"/>
      </a:accent5>
      <a:accent6>
        <a:srgbClr val="5A5A5A"/>
      </a:accent6>
      <a:hlink>
        <a:srgbClr val="CF9C00"/>
      </a:hlink>
      <a:folHlink>
        <a:srgbClr val="787878"/>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Presentation1.potx</Template>
  <TotalTime>594</TotalTime>
  <Words>2620</Words>
  <Application>Microsoft Office PowerPoint</Application>
  <PresentationFormat>On-screen Show (4:3)</PresentationFormat>
  <Paragraphs>242</Paragraphs>
  <Slides>21</Slides>
  <Notes>20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ＭＳ Ｐゴシック</vt:lpstr>
      <vt:lpstr>ＭＳ Ｐゴシック</vt:lpstr>
      <vt:lpstr>Arial</vt:lpstr>
      <vt:lpstr>Arial Unicode MS</vt:lpstr>
      <vt:lpstr>Calibri</vt:lpstr>
      <vt:lpstr>Garamond</vt:lpstr>
      <vt:lpstr>Helvetica</vt:lpstr>
      <vt:lpstr>Times New Roman</vt:lpstr>
      <vt:lpstr>Wingdings</vt:lpstr>
      <vt:lpstr>NEW Phonics Template</vt:lpstr>
      <vt:lpstr> Parents’ Meeting Introduction to Read Write Inc. </vt:lpstr>
      <vt:lpstr>Reading changes everything</vt:lpstr>
      <vt:lpstr>What is phonics?</vt:lpstr>
      <vt:lpstr>Read Write Inc. Phonics </vt:lpstr>
      <vt:lpstr>Speed Sounds Set 1 and Set 2</vt:lpstr>
      <vt:lpstr>Speed Sounds Set 3</vt:lpstr>
      <vt:lpstr>Sounds + blending = reading </vt:lpstr>
      <vt:lpstr>Teach spelling using Fred Fingers</vt:lpstr>
      <vt:lpstr>‘Read, Write Inc Storybooks</vt:lpstr>
      <vt:lpstr>Where should your child be working?</vt:lpstr>
      <vt:lpstr>How do we help children who are falling behind?</vt:lpstr>
      <vt:lpstr>How can I help my child?</vt:lpstr>
      <vt:lpstr>What can I do with my child?</vt:lpstr>
      <vt:lpstr>What can I do with my child?</vt:lpstr>
      <vt:lpstr>What can I do with my child?</vt:lpstr>
      <vt:lpstr>What can I do with my child?</vt:lpstr>
      <vt:lpstr>What can I do?</vt:lpstr>
      <vt:lpstr>Important points to note…</vt:lpstr>
      <vt:lpstr>Online resources available</vt:lpstr>
      <vt:lpstr>Any other questions</vt:lpstr>
      <vt:lpstr>PowerPoint Presentation</vt:lpstr>
    </vt:vector>
  </TitlesOfParts>
  <Company>Ruth Miskin Literacy Limited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Victoria Steenson</dc:creator>
  <cp:lastModifiedBy>LWelburn</cp:lastModifiedBy>
  <cp:revision>127</cp:revision>
  <dcterms:created xsi:type="dcterms:W3CDTF">2015-11-23T14:36:59Z</dcterms:created>
  <dcterms:modified xsi:type="dcterms:W3CDTF">2023-01-23T00:33:42Z</dcterms:modified>
</cp:coreProperties>
</file>