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99" r:id="rId3"/>
    <p:sldId id="300" r:id="rId4"/>
    <p:sldId id="302" r:id="rId5"/>
    <p:sldId id="264" r:id="rId6"/>
    <p:sldId id="275" r:id="rId7"/>
    <p:sldId id="301" r:id="rId8"/>
    <p:sldId id="277" r:id="rId9"/>
    <p:sldId id="278" r:id="rId10"/>
    <p:sldId id="279" r:id="rId11"/>
    <p:sldId id="280" r:id="rId12"/>
    <p:sldId id="283" r:id="rId13"/>
    <p:sldId id="284" r:id="rId14"/>
    <p:sldId id="285" r:id="rId15"/>
    <p:sldId id="288" r:id="rId16"/>
    <p:sldId id="297" r:id="rId17"/>
    <p:sldId id="281" r:id="rId18"/>
    <p:sldId id="282" r:id="rId19"/>
    <p:sldId id="287" r:id="rId20"/>
    <p:sldId id="289" r:id="rId21"/>
    <p:sldId id="298" r:id="rId22"/>
    <p:sldId id="295" r:id="rId23"/>
    <p:sldId id="296" r:id="rId24"/>
    <p:sldId id="267" r:id="rId2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itchFamily="2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A"/>
    <a:srgbClr val="007AB6"/>
    <a:srgbClr val="18A0DB"/>
    <a:srgbClr val="CA095B"/>
    <a:srgbClr val="F08215"/>
    <a:srgbClr val="F777B1"/>
    <a:srgbClr val="E7C500"/>
    <a:srgbClr val="25B7BC"/>
    <a:srgbClr val="85BD33"/>
    <a:srgbClr val="F4C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166" y="67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3FAD1-A54B-4591-A744-FB82A1E0BD3F}"/>
              </a:ext>
            </a:extLst>
          </p:cNvPr>
          <p:cNvSpPr/>
          <p:nvPr/>
        </p:nvSpPr>
        <p:spPr>
          <a:xfrm>
            <a:off x="0" y="412377"/>
            <a:ext cx="9144000" cy="2671482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BB5F0-ECC5-481B-9BFA-DDB4D618A5BB}"/>
              </a:ext>
            </a:extLst>
          </p:cNvPr>
          <p:cNvSpPr/>
          <p:nvPr/>
        </p:nvSpPr>
        <p:spPr>
          <a:xfrm>
            <a:off x="982946" y="886616"/>
            <a:ext cx="70404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</a:rPr>
              <a:t>Welcome to the </a:t>
            </a:r>
          </a:p>
          <a:p>
            <a:pPr algn="ctr"/>
            <a:r>
              <a:rPr lang="en-GB" sz="4400" dirty="0">
                <a:solidFill>
                  <a:srgbClr val="000000"/>
                </a:solidFill>
              </a:rPr>
              <a:t>Year 4 PSHE Workshop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Menstrual Cycle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1265238"/>
            <a:ext cx="48260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133725" y="4210050"/>
            <a:ext cx="2876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The menstrual cycle is usually around 28 days. However, it can vary from between 23-35 days.</a:t>
            </a:r>
          </a:p>
        </p:txBody>
      </p:sp>
    </p:spTree>
    <p:extLst>
      <p:ext uri="{BB962C8B-B14F-4D97-AF65-F5344CB8AC3E}">
        <p14:creationId xmlns:p14="http://schemas.microsoft.com/office/powerpoint/2010/main" val="207016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Menstrual Cycle </a:t>
            </a:r>
            <a:r>
              <a:rPr lang="en-GB" sz="3600" dirty="0">
                <a:solidFill>
                  <a:srgbClr val="25B7BC"/>
                </a:solidFill>
                <a:latin typeface="+mn-lt"/>
              </a:rPr>
              <a:t>Days 1-5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6263" y="1628775"/>
            <a:ext cx="2901950" cy="377983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14745" y="2439722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Fallopian Tube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945724" y="3931556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Uterus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647415" y="2352148"/>
            <a:ext cx="83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Ovary</a:t>
            </a:r>
          </a:p>
        </p:txBody>
      </p:sp>
      <p:sp>
        <p:nvSpPr>
          <p:cNvPr id="15" name="Oval 14"/>
          <p:cNvSpPr/>
          <p:nvPr/>
        </p:nvSpPr>
        <p:spPr>
          <a:xfrm>
            <a:off x="6132105" y="3822427"/>
            <a:ext cx="2691974" cy="2691974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The lining is lost from the uterus.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This is called a period.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502196" y="1888317"/>
            <a:ext cx="837904" cy="463831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16263" y="3772427"/>
            <a:ext cx="874447" cy="375675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75284" y="2574148"/>
            <a:ext cx="925516" cy="265624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7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Menstrual Cycle </a:t>
            </a:r>
            <a:r>
              <a:rPr lang="en-GB" sz="3600" dirty="0">
                <a:solidFill>
                  <a:srgbClr val="F777B1"/>
                </a:solidFill>
                <a:latin typeface="+mn-lt"/>
              </a:rPr>
              <a:t>Days 6-13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263" y="1611314"/>
            <a:ext cx="2913062" cy="3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14745" y="2439722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Fallopian Tube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945724" y="3931556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Uterus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647415" y="2352148"/>
            <a:ext cx="83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Ovary</a:t>
            </a:r>
          </a:p>
        </p:txBody>
      </p:sp>
      <p:sp>
        <p:nvSpPr>
          <p:cNvPr id="15" name="Oval 14"/>
          <p:cNvSpPr/>
          <p:nvPr/>
        </p:nvSpPr>
        <p:spPr>
          <a:xfrm>
            <a:off x="6132105" y="3822427"/>
            <a:ext cx="2691974" cy="2691974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The lining of the uterus thickens to be ready to receive an egg.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The egg will start to ripen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on day 12.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502196" y="1888317"/>
            <a:ext cx="837904" cy="463831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16263" y="3772427"/>
            <a:ext cx="874447" cy="375675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75284" y="2574148"/>
            <a:ext cx="925516" cy="265624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2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Menstrual Cycle </a:t>
            </a:r>
            <a:r>
              <a:rPr lang="en-GB" sz="3600" dirty="0">
                <a:solidFill>
                  <a:srgbClr val="F08215"/>
                </a:solidFill>
                <a:latin typeface="+mn-lt"/>
              </a:rPr>
              <a:t>Day 14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263" y="1611314"/>
            <a:ext cx="2913062" cy="3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14745" y="2439722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Fallopian Tube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945724" y="3931556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Uterus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647415" y="2352148"/>
            <a:ext cx="83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Ovary</a:t>
            </a:r>
          </a:p>
        </p:txBody>
      </p:sp>
      <p:sp>
        <p:nvSpPr>
          <p:cNvPr id="15" name="Oval 14"/>
          <p:cNvSpPr/>
          <p:nvPr/>
        </p:nvSpPr>
        <p:spPr>
          <a:xfrm>
            <a:off x="6253445" y="2871434"/>
            <a:ext cx="2691974" cy="2691974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When ripe, the egg is released from an ovary.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502196" y="1888317"/>
            <a:ext cx="837904" cy="463831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16263" y="3772427"/>
            <a:ext cx="874447" cy="375675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50713" y="4797218"/>
            <a:ext cx="1029986" cy="488097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75284" y="2574148"/>
            <a:ext cx="925516" cy="265624"/>
          </a:xfrm>
          <a:prstGeom prst="line">
            <a:avLst/>
          </a:prstGeom>
          <a:ln w="34925" cap="rnd">
            <a:solidFill>
              <a:srgbClr val="85BD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301008" y="4774386"/>
            <a:ext cx="1877951" cy="1877951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This is called ovulation.</a:t>
            </a:r>
          </a:p>
        </p:txBody>
      </p:sp>
    </p:spTree>
    <p:extLst>
      <p:ext uri="{BB962C8B-B14F-4D97-AF65-F5344CB8AC3E}">
        <p14:creationId xmlns:p14="http://schemas.microsoft.com/office/powerpoint/2010/main" val="182902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Menstrual Cycle </a:t>
            </a:r>
            <a:r>
              <a:rPr lang="en-GB" sz="3600" dirty="0">
                <a:solidFill>
                  <a:srgbClr val="F777B1"/>
                </a:solidFill>
                <a:latin typeface="+mn-lt"/>
              </a:rPr>
              <a:t>Days 15-28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263" y="1611314"/>
            <a:ext cx="2913062" cy="3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15" name="Oval 14"/>
          <p:cNvSpPr/>
          <p:nvPr/>
        </p:nvSpPr>
        <p:spPr>
          <a:xfrm>
            <a:off x="5847266" y="3246966"/>
            <a:ext cx="2375173" cy="2375173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The cycle will start again.</a:t>
            </a:r>
          </a:p>
        </p:txBody>
      </p:sp>
    </p:spTree>
    <p:extLst>
      <p:ext uri="{BB962C8B-B14F-4D97-AF65-F5344CB8AC3E}">
        <p14:creationId xmlns:p14="http://schemas.microsoft.com/office/powerpoint/2010/main" val="356188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When Will My First Period Start?</a:t>
            </a:r>
            <a:endParaRPr lang="en-GB" sz="3600" dirty="0">
              <a:solidFill>
                <a:srgbClr val="F777B1"/>
              </a:solidFill>
              <a:latin typeface="+mn-lt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15" name="Oval 14"/>
          <p:cNvSpPr/>
          <p:nvPr/>
        </p:nvSpPr>
        <p:spPr>
          <a:xfrm>
            <a:off x="4837068" y="2054088"/>
            <a:ext cx="2375173" cy="2375173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/>
              <a:t>Remember - </a:t>
            </a:r>
            <a:r>
              <a:rPr lang="en-GB" dirty="0"/>
              <a:t>Everyone is different!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04" y="1473201"/>
            <a:ext cx="3727452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Symptoms Will You Have?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8" name="Oval 7"/>
          <p:cNvSpPr/>
          <p:nvPr/>
        </p:nvSpPr>
        <p:spPr>
          <a:xfrm>
            <a:off x="7482576" y="1227226"/>
            <a:ext cx="1540310" cy="1540310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aching body</a:t>
            </a:r>
          </a:p>
        </p:txBody>
      </p:sp>
      <p:sp>
        <p:nvSpPr>
          <p:cNvPr id="9" name="Oval 8"/>
          <p:cNvSpPr/>
          <p:nvPr/>
        </p:nvSpPr>
        <p:spPr>
          <a:xfrm>
            <a:off x="701586" y="4503625"/>
            <a:ext cx="1917556" cy="1917556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headaches</a:t>
            </a:r>
          </a:p>
        </p:txBody>
      </p:sp>
      <p:sp>
        <p:nvSpPr>
          <p:cNvPr id="10" name="Oval 9"/>
          <p:cNvSpPr/>
          <p:nvPr/>
        </p:nvSpPr>
        <p:spPr>
          <a:xfrm>
            <a:off x="238797" y="2081600"/>
            <a:ext cx="2309492" cy="2309492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difficulty concentrating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117" y="1197038"/>
            <a:ext cx="5224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It is common to experience PMS (Pre-Menstrual Syndrome) before a period. The symptoms can include: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2418389" y="3253378"/>
            <a:ext cx="1828365" cy="1828365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mood swings</a:t>
            </a:r>
          </a:p>
        </p:txBody>
      </p:sp>
      <p:sp>
        <p:nvSpPr>
          <p:cNvPr id="22" name="Oval 21"/>
          <p:cNvSpPr/>
          <p:nvPr/>
        </p:nvSpPr>
        <p:spPr>
          <a:xfrm>
            <a:off x="2836419" y="5148485"/>
            <a:ext cx="1438823" cy="1438823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spots</a:t>
            </a:r>
          </a:p>
        </p:txBody>
      </p:sp>
      <p:sp>
        <p:nvSpPr>
          <p:cNvPr id="23" name="Oval 22"/>
          <p:cNvSpPr/>
          <p:nvPr/>
        </p:nvSpPr>
        <p:spPr>
          <a:xfrm>
            <a:off x="3748819" y="2046355"/>
            <a:ext cx="1646361" cy="1646361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stomach cramps</a:t>
            </a:r>
          </a:p>
        </p:txBody>
      </p:sp>
      <p:sp>
        <p:nvSpPr>
          <p:cNvPr id="24" name="Oval 23"/>
          <p:cNvSpPr/>
          <p:nvPr/>
        </p:nvSpPr>
        <p:spPr>
          <a:xfrm>
            <a:off x="4600233" y="3527550"/>
            <a:ext cx="1952150" cy="1952150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food cravings</a:t>
            </a:r>
          </a:p>
        </p:txBody>
      </p:sp>
      <p:sp>
        <p:nvSpPr>
          <p:cNvPr id="25" name="Oval 24"/>
          <p:cNvSpPr/>
          <p:nvPr/>
        </p:nvSpPr>
        <p:spPr>
          <a:xfrm>
            <a:off x="5592755" y="1375740"/>
            <a:ext cx="1759724" cy="1759724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feeling bloated</a:t>
            </a:r>
          </a:p>
        </p:txBody>
      </p:sp>
      <p:sp>
        <p:nvSpPr>
          <p:cNvPr id="26" name="Oval 25"/>
          <p:cNvSpPr/>
          <p:nvPr/>
        </p:nvSpPr>
        <p:spPr>
          <a:xfrm>
            <a:off x="6724734" y="2904460"/>
            <a:ext cx="1686649" cy="1686649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tiredness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17157" y="5173911"/>
            <a:ext cx="4523476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720000" bIns="108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Partner Talk </a:t>
            </a:r>
            <a:r>
              <a:rPr lang="en-GB" dirty="0">
                <a:solidFill>
                  <a:schemeClr val="tx1"/>
                </a:solidFill>
              </a:rPr>
              <a:t>– What could you do to help ease some of these symptoms if they occur?</a:t>
            </a:r>
          </a:p>
        </p:txBody>
      </p:sp>
    </p:spTree>
    <p:extLst>
      <p:ext uri="{BB962C8B-B14F-4D97-AF65-F5344CB8AC3E}">
        <p14:creationId xmlns:p14="http://schemas.microsoft.com/office/powerpoint/2010/main" val="41017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959"/>
          <a:stretch/>
        </p:blipFill>
        <p:spPr>
          <a:xfrm>
            <a:off x="4583389" y="-1122416"/>
            <a:ext cx="3515683" cy="613371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PMS - Things You Can Try!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273" y="2225268"/>
            <a:ext cx="2712026" cy="2693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118" b="-1004"/>
          <a:stretch/>
        </p:blipFill>
        <p:spPr>
          <a:xfrm>
            <a:off x="2466514" y="3043844"/>
            <a:ext cx="5431468" cy="3557793"/>
          </a:xfrm>
          <a:prstGeom prst="rect">
            <a:avLst/>
          </a:prstGeom>
        </p:spPr>
      </p:pic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8" name="Oval 7"/>
          <p:cNvSpPr/>
          <p:nvPr/>
        </p:nvSpPr>
        <p:spPr>
          <a:xfrm>
            <a:off x="230943" y="1743727"/>
            <a:ext cx="1828365" cy="1828365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Eat a well balanced diet.</a:t>
            </a:r>
          </a:p>
        </p:txBody>
      </p:sp>
      <p:sp>
        <p:nvSpPr>
          <p:cNvPr id="9" name="Oval 8"/>
          <p:cNvSpPr/>
          <p:nvPr/>
        </p:nvSpPr>
        <p:spPr>
          <a:xfrm>
            <a:off x="600869" y="3189876"/>
            <a:ext cx="2087746" cy="2087746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Take part in some gentle exercise.</a:t>
            </a:r>
          </a:p>
        </p:txBody>
      </p:sp>
      <p:sp>
        <p:nvSpPr>
          <p:cNvPr id="10" name="Oval 9"/>
          <p:cNvSpPr/>
          <p:nvPr/>
        </p:nvSpPr>
        <p:spPr>
          <a:xfrm>
            <a:off x="1928679" y="4440697"/>
            <a:ext cx="2309492" cy="2309492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 a hot water bottle or use a heat pad.</a:t>
            </a:r>
          </a:p>
        </p:txBody>
      </p:sp>
      <p:sp>
        <p:nvSpPr>
          <p:cNvPr id="16" name="Oval 15"/>
          <p:cNvSpPr/>
          <p:nvPr/>
        </p:nvSpPr>
        <p:spPr>
          <a:xfrm>
            <a:off x="5334173" y="4753574"/>
            <a:ext cx="1828365" cy="1828365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Have a warm bath.</a:t>
            </a:r>
          </a:p>
        </p:txBody>
      </p:sp>
      <p:sp>
        <p:nvSpPr>
          <p:cNvPr id="17" name="Oval 16"/>
          <p:cNvSpPr/>
          <p:nvPr/>
        </p:nvSpPr>
        <p:spPr>
          <a:xfrm>
            <a:off x="6533790" y="3396824"/>
            <a:ext cx="2087746" cy="2087746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Massage your stomach.</a:t>
            </a:r>
          </a:p>
        </p:txBody>
      </p:sp>
      <p:sp>
        <p:nvSpPr>
          <p:cNvPr id="18" name="Oval 17"/>
          <p:cNvSpPr/>
          <p:nvPr/>
        </p:nvSpPr>
        <p:spPr>
          <a:xfrm>
            <a:off x="6642264" y="1449448"/>
            <a:ext cx="2324110" cy="2324110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Have a nice warm drink.</a:t>
            </a:r>
          </a:p>
        </p:txBody>
      </p:sp>
    </p:spTree>
    <p:extLst>
      <p:ext uri="{BB962C8B-B14F-4D97-AF65-F5344CB8AC3E}">
        <p14:creationId xmlns:p14="http://schemas.microsoft.com/office/powerpoint/2010/main" val="748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During Your Period: What Happens?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8" name="Oval 7"/>
          <p:cNvSpPr/>
          <p:nvPr/>
        </p:nvSpPr>
        <p:spPr>
          <a:xfrm>
            <a:off x="240068" y="1514510"/>
            <a:ext cx="2449020" cy="2449020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Bleeding can last between </a:t>
            </a:r>
            <a:br>
              <a:rPr lang="en-GB" altLang="en-US" b="1" dirty="0">
                <a:solidFill>
                  <a:schemeClr val="bg1"/>
                </a:solidFill>
              </a:rPr>
            </a:br>
            <a:r>
              <a:rPr lang="en-GB" altLang="en-US" b="1" dirty="0">
                <a:solidFill>
                  <a:schemeClr val="bg1"/>
                </a:solidFill>
              </a:rPr>
              <a:t>3 and 8 days.</a:t>
            </a:r>
          </a:p>
        </p:txBody>
      </p:sp>
      <p:sp>
        <p:nvSpPr>
          <p:cNvPr id="10" name="Oval 9"/>
          <p:cNvSpPr/>
          <p:nvPr/>
        </p:nvSpPr>
        <p:spPr>
          <a:xfrm>
            <a:off x="2974480" y="1514510"/>
            <a:ext cx="2822723" cy="2822723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The average blood loss is only around 3 tablespoons.</a:t>
            </a:r>
          </a:p>
        </p:txBody>
      </p:sp>
      <p:sp>
        <p:nvSpPr>
          <p:cNvPr id="11" name="Oval 10"/>
          <p:cNvSpPr/>
          <p:nvPr/>
        </p:nvSpPr>
        <p:spPr>
          <a:xfrm>
            <a:off x="6026645" y="1419863"/>
            <a:ext cx="2917370" cy="2917370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Your first period may be so light, you may not even realise that you are having one.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6040" y="5030646"/>
            <a:ext cx="4966431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Periods happen approximately once a month .</a:t>
            </a:r>
          </a:p>
        </p:txBody>
      </p:sp>
    </p:spTree>
    <p:extLst>
      <p:ext uri="{BB962C8B-B14F-4D97-AF65-F5344CB8AC3E}">
        <p14:creationId xmlns:p14="http://schemas.microsoft.com/office/powerpoint/2010/main" val="1057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During Your Period: Feminine Protection</a:t>
            </a:r>
          </a:p>
        </p:txBody>
      </p:sp>
      <p:sp>
        <p:nvSpPr>
          <p:cNvPr id="10" name="Snip and Round Single Corner Rectangle 9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12" name="Oval 11"/>
          <p:cNvSpPr/>
          <p:nvPr/>
        </p:nvSpPr>
        <p:spPr>
          <a:xfrm>
            <a:off x="3793109" y="3148302"/>
            <a:ext cx="1995216" cy="1995216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Sanitary towels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398100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are </a:t>
            </a:r>
            <a:r>
              <a:rPr lang="en-GB" b="1" dirty="0">
                <a:solidFill>
                  <a:srgbClr val="CA095B"/>
                </a:solidFill>
              </a:rPr>
              <a:t>many different</a:t>
            </a:r>
            <a:r>
              <a:rPr lang="en-GB" dirty="0"/>
              <a:t> types of protection you can use during your period to absorb the blood and to stop it getting on to your clothes/underwear.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2500478"/>
            <a:ext cx="50326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is a personal choice and different for each girl. The most common type of protection are: </a:t>
            </a:r>
          </a:p>
        </p:txBody>
      </p:sp>
    </p:spTree>
    <p:extLst>
      <p:ext uri="{BB962C8B-B14F-4D97-AF65-F5344CB8AC3E}">
        <p14:creationId xmlns:p14="http://schemas.microsoft.com/office/powerpoint/2010/main" val="42088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3034" y="801530"/>
            <a:ext cx="7821600" cy="732489"/>
          </a:xfrm>
        </p:spPr>
        <p:txBody>
          <a:bodyPr/>
          <a:lstStyle/>
          <a:p>
            <a:r>
              <a:rPr lang="en-GB" sz="3600" i="0" u="none" strike="noStrike" dirty="0">
                <a:solidFill>
                  <a:srgbClr val="000000"/>
                </a:solidFill>
                <a:effectLst/>
                <a:latin typeface="+mn-lt"/>
              </a:rPr>
              <a:t>We are learning abou</a:t>
            </a:r>
            <a:r>
              <a:rPr lang="en-GB" sz="3600" dirty="0">
                <a:solidFill>
                  <a:srgbClr val="000000"/>
                </a:solidFill>
                <a:latin typeface="+mn-lt"/>
              </a:rPr>
              <a:t>t changes out of our control.</a:t>
            </a:r>
            <a:endParaRPr lang="en-GB" sz="3600" dirty="0">
              <a:latin typeface="+mn-lt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4765" y="2134029"/>
            <a:ext cx="5707356" cy="772107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We do this to inform children about their bodies so they are not scared.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6665" y="2151194"/>
            <a:ext cx="485108" cy="529885"/>
            <a:chOff x="2061419" y="1347389"/>
            <a:chExt cx="681782" cy="744713"/>
          </a:xfrm>
        </p:grpSpPr>
        <p:sp>
          <p:nvSpPr>
            <p:cNvPr id="30" name="Oval 29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34869" y="3079369"/>
            <a:ext cx="485108" cy="529885"/>
            <a:chOff x="2061419" y="1347389"/>
            <a:chExt cx="681782" cy="744713"/>
          </a:xfrm>
        </p:grpSpPr>
        <p:sp>
          <p:nvSpPr>
            <p:cNvPr id="34" name="Oval 33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626665" y="3985566"/>
            <a:ext cx="485108" cy="529885"/>
            <a:chOff x="2061419" y="1347389"/>
            <a:chExt cx="681782" cy="744713"/>
          </a:xfrm>
        </p:grpSpPr>
        <p:sp>
          <p:nvSpPr>
            <p:cNvPr id="50" name="Oval 49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AB9034-9DE4-45A2-B1FB-2866A769C9EC}"/>
              </a:ext>
            </a:extLst>
          </p:cNvPr>
          <p:cNvSpPr/>
          <p:nvPr/>
        </p:nvSpPr>
        <p:spPr>
          <a:xfrm>
            <a:off x="1100489" y="3070329"/>
            <a:ext cx="5707356" cy="495108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We do this so they know it is normal.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D34F3E-B0E2-495E-BA97-00C088386510}"/>
              </a:ext>
            </a:extLst>
          </p:cNvPr>
          <p:cNvSpPr/>
          <p:nvPr/>
        </p:nvSpPr>
        <p:spPr>
          <a:xfrm>
            <a:off x="1136049" y="3951865"/>
            <a:ext cx="5707356" cy="772107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We want all children to treat one another with respect and understanding.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8CF46C-F627-4A75-A16D-FD521EEA9714}"/>
              </a:ext>
            </a:extLst>
          </p:cNvPr>
          <p:cNvGrpSpPr/>
          <p:nvPr/>
        </p:nvGrpSpPr>
        <p:grpSpPr>
          <a:xfrm>
            <a:off x="615381" y="4913741"/>
            <a:ext cx="485108" cy="529885"/>
            <a:chOff x="2061419" y="1347389"/>
            <a:chExt cx="681782" cy="74471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52493F-27D0-4722-B018-0308B5F4DE78}"/>
                </a:ext>
              </a:extLst>
            </p:cNvPr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A9F66FE-A8F9-441C-8B47-E012C846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6DD4F539-121B-40C8-B72C-AC130839539A}"/>
              </a:ext>
            </a:extLst>
          </p:cNvPr>
          <p:cNvSpPr/>
          <p:nvPr/>
        </p:nvSpPr>
        <p:spPr>
          <a:xfrm>
            <a:off x="1089205" y="4869924"/>
            <a:ext cx="5707356" cy="495108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We want all children to feel safe and understood.</a:t>
            </a:r>
          </a:p>
        </p:txBody>
      </p:sp>
    </p:spTree>
    <p:extLst>
      <p:ext uri="{BB962C8B-B14F-4D97-AF65-F5344CB8AC3E}">
        <p14:creationId xmlns:p14="http://schemas.microsoft.com/office/powerpoint/2010/main" val="25205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Sanitary Towels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5500" y="2960910"/>
            <a:ext cx="6292850" cy="1049106"/>
          </a:xfrm>
          <a:prstGeom prst="rect">
            <a:avLst/>
          </a:prstGeom>
          <a:solidFill>
            <a:srgbClr val="AFDEF9"/>
          </a:solidFill>
        </p:spPr>
        <p:txBody>
          <a:bodyPr wrap="square" lIns="1296000" tIns="108000" rIns="108000" bIns="108000">
            <a:spAutoFit/>
          </a:bodyPr>
          <a:lstStyle/>
          <a:p>
            <a:r>
              <a:rPr lang="en-GB" dirty="0"/>
              <a:t>Some have sticky tabs called ‘wings’, which help provide extra protection to the sides of your underwear.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9300" y="4210605"/>
            <a:ext cx="49661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should be changed frequently to keep you fresh and dry.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1456990"/>
            <a:ext cx="7632701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These are worn in your underwear.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9" y="2056164"/>
            <a:ext cx="3447832" cy="48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Should You Dispose Of Your Feminine Protection Products Appropriately?</a:t>
            </a:r>
            <a:endParaRPr lang="en-GB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96097" y="1930769"/>
            <a:ext cx="7542275" cy="469204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>
              <a:lnSpc>
                <a:spcPct val="107000"/>
              </a:lnSpc>
            </a:pPr>
            <a:r>
              <a:rPr lang="en-I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products are reusable so they don’t need to be disposed of. 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6095" y="3336373"/>
            <a:ext cx="7542275" cy="2434101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IE" sz="2400" dirty="0">
                <a:solidFill>
                  <a:schemeClr val="tx1"/>
                </a:solidFill>
              </a:rPr>
              <a:t>It’s important that these products are </a:t>
            </a:r>
            <a:r>
              <a:rPr lang="en-IE" sz="2400" b="1" dirty="0">
                <a:solidFill>
                  <a:schemeClr val="tx1"/>
                </a:solidFill>
              </a:rPr>
              <a:t>disposed of appropriately</a:t>
            </a:r>
            <a:r>
              <a:rPr lang="en-IE" sz="2400" dirty="0">
                <a:solidFill>
                  <a:schemeClr val="tx1"/>
                </a:solidFill>
              </a:rPr>
              <a:t>. The most important rule with all of these single use products is simple, </a:t>
            </a:r>
            <a:r>
              <a:rPr lang="en-IE" sz="2400" b="1" dirty="0">
                <a:solidFill>
                  <a:schemeClr val="tx1"/>
                </a:solidFill>
              </a:rPr>
              <a:t>do not flush</a:t>
            </a:r>
            <a:r>
              <a:rPr lang="en-IE" sz="2400" dirty="0">
                <a:solidFill>
                  <a:schemeClr val="tx1"/>
                </a:solidFill>
              </a:rPr>
              <a:t>! </a:t>
            </a:r>
          </a:p>
          <a:p>
            <a:endParaRPr lang="en-IE" sz="2400" dirty="0">
              <a:solidFill>
                <a:schemeClr val="tx1"/>
              </a:solidFill>
            </a:endParaRPr>
          </a:p>
          <a:p>
            <a:r>
              <a:rPr lang="en-IE" sz="2400" dirty="0">
                <a:solidFill>
                  <a:schemeClr val="tx1"/>
                </a:solidFill>
              </a:rPr>
              <a:t>These products should be disposed of in sanitary bins or in ordinary bins if sanitary bins aren’t available.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6C0C4-8D16-4750-88D7-E39B5B628924}"/>
              </a:ext>
            </a:extLst>
          </p:cNvPr>
          <p:cNvSpPr txBox="1"/>
          <p:nvPr/>
        </p:nvSpPr>
        <p:spPr>
          <a:xfrm>
            <a:off x="796096" y="2688264"/>
            <a:ext cx="754227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E" sz="1600" dirty="0"/>
              <a:t>Others are </a:t>
            </a:r>
            <a:r>
              <a:rPr lang="en-IE" sz="1600" b="1" dirty="0"/>
              <a:t>single use </a:t>
            </a:r>
            <a:r>
              <a:rPr lang="en-IE" sz="1600" dirty="0"/>
              <a:t>and should be disposed of after use.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466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466019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How Will I Know When My Period Will Start?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4687" y="2602883"/>
            <a:ext cx="7183664" cy="1049106"/>
          </a:xfrm>
          <a:prstGeom prst="rect">
            <a:avLst/>
          </a:prstGeom>
          <a:solidFill>
            <a:srgbClr val="AFDEF9"/>
          </a:solidFill>
        </p:spPr>
        <p:txBody>
          <a:bodyPr wrap="square" lIns="1296000" tIns="108000" rIns="108000" bIns="108000">
            <a:spAutoFit/>
          </a:bodyPr>
          <a:lstStyle/>
          <a:p>
            <a:r>
              <a:rPr lang="en-GB" dirty="0"/>
              <a:t>Count 28 days from the day of your </a:t>
            </a:r>
            <a:r>
              <a:rPr lang="en-GB" b="1" dirty="0"/>
              <a:t>first </a:t>
            </a:r>
            <a:r>
              <a:rPr lang="en-GB" dirty="0"/>
              <a:t>show of blood. This will give you a rough idea of when your next period will 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8" y="1544283"/>
            <a:ext cx="3236624" cy="53137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8840" y="3880526"/>
            <a:ext cx="517553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Be Prepared </a:t>
            </a:r>
          </a:p>
          <a:p>
            <a:r>
              <a:rPr lang="en-GB" dirty="0"/>
              <a:t>Carry some spare sanitary towels in your bag. </a:t>
            </a:r>
            <a:r>
              <a:rPr lang="en-GB" b="1" dirty="0"/>
              <a:t>We also have a drawer in school where these can be found.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5395325"/>
            <a:ext cx="5775779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Remember:</a:t>
            </a:r>
            <a:r>
              <a:rPr lang="en-GB" dirty="0">
                <a:solidFill>
                  <a:schemeClr val="tx1"/>
                </a:solidFill>
              </a:rPr>
              <a:t> Periods will not have a set pattern in the beginning. They will eventually settle into their own pattern after a few months or years.</a:t>
            </a:r>
          </a:p>
        </p:txBody>
      </p:sp>
    </p:spTree>
    <p:extLst>
      <p:ext uri="{BB962C8B-B14F-4D97-AF65-F5344CB8AC3E}">
        <p14:creationId xmlns:p14="http://schemas.microsoft.com/office/powerpoint/2010/main" val="39106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Remember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8450" y="1583322"/>
            <a:ext cx="55499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Having a period is a normal healthy thing to happen.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1043" y="3051200"/>
            <a:ext cx="464730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can take some time getting used to having periods and feeling confident about dealing with them.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7899" y="2219861"/>
            <a:ext cx="6140450" cy="495108"/>
          </a:xfrm>
          <a:prstGeom prst="rect">
            <a:avLst/>
          </a:prstGeom>
          <a:solidFill>
            <a:srgbClr val="AFDEF9"/>
          </a:solidFill>
        </p:spPr>
        <p:txBody>
          <a:bodyPr wrap="square" lIns="1296000" tIns="108000" rIns="108000" bIns="108000">
            <a:spAutoFit/>
          </a:bodyPr>
          <a:lstStyle/>
          <a:p>
            <a:r>
              <a:rPr lang="en-GB" dirty="0"/>
              <a:t>It is a natural process for the female body.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084" y="4026015"/>
            <a:ext cx="5761266" cy="495108"/>
          </a:xfrm>
          <a:prstGeom prst="rect">
            <a:avLst/>
          </a:prstGeom>
          <a:solidFill>
            <a:srgbClr val="AFDEF9"/>
          </a:solidFill>
        </p:spPr>
        <p:txBody>
          <a:bodyPr wrap="square" lIns="1296000" tIns="108000" rIns="108000" bIns="108000">
            <a:spAutoFit/>
          </a:bodyPr>
          <a:lstStyle/>
          <a:p>
            <a:r>
              <a:rPr lang="en-GB" dirty="0"/>
              <a:t>Periods are part of being a female.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9" y="1051023"/>
            <a:ext cx="3750572" cy="580697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7863" y="4263637"/>
            <a:ext cx="2479221" cy="2479221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Do you have any questions you would like to discuss?</a:t>
            </a:r>
          </a:p>
        </p:txBody>
      </p:sp>
      <p:sp>
        <p:nvSpPr>
          <p:cNvPr id="14" name="Oval 13"/>
          <p:cNvSpPr/>
          <p:nvPr/>
        </p:nvSpPr>
        <p:spPr>
          <a:xfrm>
            <a:off x="1949514" y="3486991"/>
            <a:ext cx="1669923" cy="1669923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Any question is a good question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98434" y="5320718"/>
            <a:ext cx="4489915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Remember: </a:t>
            </a:r>
            <a:r>
              <a:rPr lang="en-GB" dirty="0">
                <a:solidFill>
                  <a:schemeClr val="tx1"/>
                </a:solidFill>
              </a:rPr>
              <a:t>no-one will know that you have your period, unless you tell them. </a:t>
            </a:r>
          </a:p>
        </p:txBody>
      </p:sp>
    </p:spTree>
    <p:extLst>
      <p:ext uri="{BB962C8B-B14F-4D97-AF65-F5344CB8AC3E}">
        <p14:creationId xmlns:p14="http://schemas.microsoft.com/office/powerpoint/2010/main" val="14208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3034" y="801530"/>
            <a:ext cx="7821600" cy="732489"/>
          </a:xfrm>
        </p:spPr>
        <p:txBody>
          <a:bodyPr/>
          <a:lstStyle/>
          <a:p>
            <a:r>
              <a:rPr lang="en-GB" sz="3600" i="0" u="none" strike="noStrike" dirty="0">
                <a:solidFill>
                  <a:srgbClr val="000000"/>
                </a:solidFill>
                <a:effectLst/>
                <a:latin typeface="+mn-lt"/>
              </a:rPr>
              <a:t>We are learning abou</a:t>
            </a:r>
            <a:r>
              <a:rPr lang="en-GB" sz="3600" dirty="0">
                <a:solidFill>
                  <a:srgbClr val="000000"/>
                </a:solidFill>
                <a:latin typeface="+mn-lt"/>
              </a:rPr>
              <a:t>t changes out of our control.</a:t>
            </a:r>
            <a:endParaRPr lang="en-GB" sz="3600" dirty="0">
              <a:latin typeface="+mn-lt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4764" y="2134029"/>
            <a:ext cx="7176553" cy="1049106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If children ask any questions that extend further from the information we are giving, we will tell them that they will be learning more at a later date in KS2.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6665" y="2151194"/>
            <a:ext cx="485108" cy="529885"/>
            <a:chOff x="2061419" y="1347389"/>
            <a:chExt cx="681782" cy="744713"/>
          </a:xfrm>
        </p:grpSpPr>
        <p:sp>
          <p:nvSpPr>
            <p:cNvPr id="30" name="Oval 29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7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529" y="4634077"/>
            <a:ext cx="7790330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During puberty, there are fewer changes in males than there are females. But if you feel uncomfortable about any of the changes you experience, you should speak to a safe person.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u="none" strike="noStrike" dirty="0">
                <a:solidFill>
                  <a:srgbClr val="000000"/>
                </a:solidFill>
                <a:effectLst/>
                <a:latin typeface="+mn-lt"/>
              </a:rPr>
              <a:t>Puberty and the male </a:t>
            </a:r>
            <a:r>
              <a:rPr lang="en-GB" sz="3600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3600" i="0" u="none" strike="noStrike" dirty="0">
                <a:solidFill>
                  <a:srgbClr val="000000"/>
                </a:solidFill>
                <a:effectLst/>
                <a:latin typeface="+mn-lt"/>
              </a:rPr>
              <a:t>ody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608" y="1845317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body will change shape and size.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71905" y="1644524"/>
            <a:ext cx="485108" cy="529885"/>
            <a:chOff x="2061419" y="1347389"/>
            <a:chExt cx="681782" cy="744713"/>
          </a:xfrm>
        </p:grpSpPr>
        <p:sp>
          <p:nvSpPr>
            <p:cNvPr id="11" name="Oval 10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497463" y="2438561"/>
            <a:ext cx="5534764" cy="495108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Your bones grow bigger and heavier.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84347" y="2406496"/>
            <a:ext cx="485108" cy="529885"/>
            <a:chOff x="2061419" y="1347389"/>
            <a:chExt cx="681782" cy="744713"/>
          </a:xfrm>
        </p:grpSpPr>
        <p:sp>
          <p:nvSpPr>
            <p:cNvPr id="30" name="Oval 29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726608" y="3258459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Hair grows in different places on your body.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19131" y="3072544"/>
            <a:ext cx="485108" cy="529885"/>
            <a:chOff x="2061419" y="1347389"/>
            <a:chExt cx="681782" cy="744713"/>
          </a:xfrm>
        </p:grpSpPr>
        <p:sp>
          <p:nvSpPr>
            <p:cNvPr id="34" name="Oval 33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2726608" y="3883926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voice changes.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131948" y="3757482"/>
            <a:ext cx="485108" cy="529885"/>
            <a:chOff x="2061419" y="1347389"/>
            <a:chExt cx="681782" cy="744713"/>
          </a:xfrm>
        </p:grpSpPr>
        <p:sp>
          <p:nvSpPr>
            <p:cNvPr id="42" name="Oval 41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8" grpId="0"/>
      <p:bldP spid="32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5336"/>
            <a:ext cx="2097002" cy="5572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7002" y="5597717"/>
            <a:ext cx="5923788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Partner Talk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u="none" strike="noStrike" dirty="0">
                <a:solidFill>
                  <a:srgbClr val="000000"/>
                </a:solidFill>
                <a:effectLst/>
                <a:latin typeface="+mn-lt"/>
              </a:rPr>
              <a:t>Puberty and the Female Body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608" y="1845317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body will change shape and size.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71905" y="1644524"/>
            <a:ext cx="485108" cy="529885"/>
            <a:chOff x="2061419" y="1347389"/>
            <a:chExt cx="681782" cy="744713"/>
          </a:xfrm>
        </p:grpSpPr>
        <p:sp>
          <p:nvSpPr>
            <p:cNvPr id="11" name="Oval 10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497463" y="2438561"/>
            <a:ext cx="5534764" cy="495108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Your bones grow bigger and heavier.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84347" y="2406496"/>
            <a:ext cx="485108" cy="529885"/>
            <a:chOff x="2061419" y="1347389"/>
            <a:chExt cx="681782" cy="744713"/>
          </a:xfrm>
        </p:grpSpPr>
        <p:sp>
          <p:nvSpPr>
            <p:cNvPr id="30" name="Oval 29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726608" y="3258459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Hair grows in different places on your body.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19131" y="3072544"/>
            <a:ext cx="485108" cy="529885"/>
            <a:chOff x="2061419" y="1347389"/>
            <a:chExt cx="681782" cy="744713"/>
          </a:xfrm>
        </p:grpSpPr>
        <p:sp>
          <p:nvSpPr>
            <p:cNvPr id="34" name="Oval 33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2726608" y="3883926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voice changes.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131948" y="3757482"/>
            <a:ext cx="485108" cy="529885"/>
            <a:chOff x="2061419" y="1347389"/>
            <a:chExt cx="681782" cy="744713"/>
          </a:xfrm>
        </p:grpSpPr>
        <p:sp>
          <p:nvSpPr>
            <p:cNvPr id="42" name="Oval 41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2497463" y="4407668"/>
            <a:ext cx="5534764" cy="495108"/>
          </a:xfrm>
          <a:prstGeom prst="rect">
            <a:avLst/>
          </a:prstGeom>
          <a:noFill/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Your hips get wider and more curvy.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27912" y="4361319"/>
            <a:ext cx="485108" cy="529885"/>
            <a:chOff x="2061419" y="1347389"/>
            <a:chExt cx="681782" cy="744713"/>
          </a:xfrm>
        </p:grpSpPr>
        <p:sp>
          <p:nvSpPr>
            <p:cNvPr id="46" name="Oval 45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2711134" y="5113551"/>
            <a:ext cx="5567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 start your </a:t>
            </a:r>
            <a:r>
              <a:rPr lang="en-GB" b="1" dirty="0"/>
              <a:t>period</a:t>
            </a:r>
            <a:r>
              <a:rPr lang="en-GB" dirty="0"/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116474" y="4987107"/>
            <a:ext cx="485108" cy="529885"/>
            <a:chOff x="2061419" y="1347389"/>
            <a:chExt cx="681782" cy="744713"/>
          </a:xfrm>
        </p:grpSpPr>
        <p:sp>
          <p:nvSpPr>
            <p:cNvPr id="50" name="Oval 49"/>
            <p:cNvSpPr/>
            <p:nvPr/>
          </p:nvSpPr>
          <p:spPr>
            <a:xfrm>
              <a:off x="2095537" y="1424469"/>
              <a:ext cx="631805" cy="631805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419" y="1347389"/>
              <a:ext cx="681782" cy="74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8" grpId="0"/>
      <p:bldP spid="32" grpId="0"/>
      <p:bldP spid="40" grpId="0"/>
      <p:bldP spid="44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Puberty: What Happens to Girls?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6068" y="1666201"/>
            <a:ext cx="5199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body sweats more.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0229" y="2511041"/>
            <a:ext cx="5231802" cy="495108"/>
          </a:xfrm>
          <a:prstGeom prst="rect">
            <a:avLst/>
          </a:prstGeom>
          <a:solidFill>
            <a:srgbClr val="AFDEF9"/>
          </a:solidFill>
        </p:spPr>
        <p:txBody>
          <a:bodyPr wrap="square" lIns="252000" tIns="108000" rIns="108000" bIns="108000">
            <a:spAutoFit/>
          </a:bodyPr>
          <a:lstStyle/>
          <a:p>
            <a:r>
              <a:rPr lang="en-GB" dirty="0"/>
              <a:t>Your body will change shape.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60450" y="1356042"/>
            <a:ext cx="911560" cy="909888"/>
            <a:chOff x="646274" y="1349613"/>
            <a:chExt cx="606159" cy="605047"/>
          </a:xfrm>
        </p:grpSpPr>
        <p:sp>
          <p:nvSpPr>
            <p:cNvPr id="14" name="Oval 13"/>
            <p:cNvSpPr/>
            <p:nvPr/>
          </p:nvSpPr>
          <p:spPr>
            <a:xfrm>
              <a:off x="648967" y="1351194"/>
              <a:ext cx="603466" cy="60346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" y="1349613"/>
              <a:ext cx="606159" cy="60248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060450" y="2308189"/>
            <a:ext cx="911560" cy="909888"/>
            <a:chOff x="646274" y="1349613"/>
            <a:chExt cx="606159" cy="605047"/>
          </a:xfrm>
        </p:grpSpPr>
        <p:sp>
          <p:nvSpPr>
            <p:cNvPr id="23" name="Oval 22"/>
            <p:cNvSpPr/>
            <p:nvPr/>
          </p:nvSpPr>
          <p:spPr>
            <a:xfrm>
              <a:off x="648967" y="1351194"/>
              <a:ext cx="603466" cy="60346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" y="1349613"/>
              <a:ext cx="606159" cy="60248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076068" y="3415606"/>
            <a:ext cx="36520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internal and external organs grow.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41217" y="4306515"/>
            <a:ext cx="5231802" cy="772107"/>
          </a:xfrm>
          <a:prstGeom prst="rect">
            <a:avLst/>
          </a:prstGeom>
          <a:solidFill>
            <a:srgbClr val="AFDEF9"/>
          </a:solidFill>
        </p:spPr>
        <p:txBody>
          <a:bodyPr wrap="square" lIns="324000" tIns="108000" rIns="108000" bIns="108000">
            <a:spAutoFit/>
          </a:bodyPr>
          <a:lstStyle/>
          <a:p>
            <a:r>
              <a:rPr lang="en-GB" dirty="0"/>
              <a:t>You may have mood swings and different feelings.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60450" y="3268507"/>
            <a:ext cx="911560" cy="909888"/>
            <a:chOff x="646274" y="1349613"/>
            <a:chExt cx="606159" cy="605047"/>
          </a:xfrm>
        </p:grpSpPr>
        <p:sp>
          <p:nvSpPr>
            <p:cNvPr id="32" name="Oval 31"/>
            <p:cNvSpPr/>
            <p:nvPr/>
          </p:nvSpPr>
          <p:spPr>
            <a:xfrm>
              <a:off x="648967" y="1351194"/>
              <a:ext cx="603466" cy="60346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" y="1349613"/>
              <a:ext cx="606159" cy="60248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60450" y="4225998"/>
            <a:ext cx="911560" cy="909888"/>
            <a:chOff x="646274" y="1349613"/>
            <a:chExt cx="606159" cy="605047"/>
          </a:xfrm>
        </p:grpSpPr>
        <p:sp>
          <p:nvSpPr>
            <p:cNvPr id="35" name="Oval 34"/>
            <p:cNvSpPr/>
            <p:nvPr/>
          </p:nvSpPr>
          <p:spPr>
            <a:xfrm>
              <a:off x="648967" y="1351194"/>
              <a:ext cx="603466" cy="60346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" y="1349613"/>
              <a:ext cx="606159" cy="602485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2076068" y="5347752"/>
            <a:ext cx="342251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Your hair grows in different places and might get darker.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60450" y="5182937"/>
            <a:ext cx="911560" cy="909888"/>
            <a:chOff x="646274" y="1349613"/>
            <a:chExt cx="606159" cy="605047"/>
          </a:xfrm>
        </p:grpSpPr>
        <p:sp>
          <p:nvSpPr>
            <p:cNvPr id="40" name="Oval 39"/>
            <p:cNvSpPr/>
            <p:nvPr/>
          </p:nvSpPr>
          <p:spPr>
            <a:xfrm>
              <a:off x="648967" y="1351194"/>
              <a:ext cx="603466" cy="60346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" y="1349613"/>
              <a:ext cx="606159" cy="602485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660" y="1356042"/>
            <a:ext cx="2173856" cy="55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9" grpId="0"/>
      <p:bldP spid="30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4D9EE-E023-41B5-8889-7CAEFC72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20" y="651438"/>
            <a:ext cx="5450771" cy="4906391"/>
          </a:xfrm>
          <a:prstGeom prst="rect">
            <a:avLst/>
          </a:prstGeom>
        </p:spPr>
      </p:pic>
      <p:sp>
        <p:nvSpPr>
          <p:cNvPr id="4" name="Fallopian Tube">
            <a:extLst>
              <a:ext uri="{FF2B5EF4-FFF2-40B4-BE49-F238E27FC236}">
                <a16:creationId xmlns:a16="http://schemas.microsoft.com/office/drawing/2014/main" id="{BA7D6A08-7190-4DAF-B5AB-B730FBE2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491" y="3753366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Fallopian Tube</a:t>
            </a:r>
          </a:p>
        </p:txBody>
      </p:sp>
      <p:sp>
        <p:nvSpPr>
          <p:cNvPr id="5" name="Egg">
            <a:extLst>
              <a:ext uri="{FF2B5EF4-FFF2-40B4-BE49-F238E27FC236}">
                <a16:creationId xmlns:a16="http://schemas.microsoft.com/office/drawing/2014/main" id="{74875443-D3A0-41E2-AD73-AAAD27F6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053" y="5828610"/>
            <a:ext cx="1595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Egg (ovum)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82471-D23E-4B32-9C55-B1DC955C11A6}"/>
              </a:ext>
            </a:extLst>
          </p:cNvPr>
          <p:cNvSpPr/>
          <p:nvPr/>
        </p:nvSpPr>
        <p:spPr>
          <a:xfrm>
            <a:off x="3529228" y="3244334"/>
            <a:ext cx="1030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b="1" dirty="0"/>
              <a:t>Uterus</a:t>
            </a:r>
          </a:p>
        </p:txBody>
      </p:sp>
      <p:sp>
        <p:nvSpPr>
          <p:cNvPr id="7" name="Ovary">
            <a:extLst>
              <a:ext uri="{FF2B5EF4-FFF2-40B4-BE49-F238E27FC236}">
                <a16:creationId xmlns:a16="http://schemas.microsoft.com/office/drawing/2014/main" id="{1873B647-8A83-4311-A90D-47C7FF93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076" y="4665798"/>
            <a:ext cx="1176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atin typeface="+mn-lt"/>
              </a:rPr>
              <a:t>Ovaries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4658B-C568-485B-86AE-1707DC110554}"/>
              </a:ext>
            </a:extLst>
          </p:cNvPr>
          <p:cNvCxnSpPr>
            <a:cxnSpLocks/>
          </p:cNvCxnSpPr>
          <p:nvPr/>
        </p:nvCxnSpPr>
        <p:spPr>
          <a:xfrm flipH="1">
            <a:off x="5717321" y="4024147"/>
            <a:ext cx="1033684" cy="446784"/>
          </a:xfrm>
          <a:prstGeom prst="straightConnector1">
            <a:avLst/>
          </a:prstGeom>
          <a:ln w="38100">
            <a:solidFill>
              <a:srgbClr val="007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FAFEA-7AEC-4D45-9A50-FF1B2E485F18}"/>
              </a:ext>
            </a:extLst>
          </p:cNvPr>
          <p:cNvCxnSpPr>
            <a:cxnSpLocks/>
          </p:cNvCxnSpPr>
          <p:nvPr/>
        </p:nvCxnSpPr>
        <p:spPr>
          <a:xfrm>
            <a:off x="4229241" y="3613666"/>
            <a:ext cx="1158547" cy="1052132"/>
          </a:xfrm>
          <a:prstGeom prst="straightConnector1">
            <a:avLst/>
          </a:prstGeom>
          <a:ln w="38100">
            <a:solidFill>
              <a:srgbClr val="007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12A4E9B-FED5-4B55-A893-35E4C858409A}"/>
              </a:ext>
            </a:extLst>
          </p:cNvPr>
          <p:cNvSpPr/>
          <p:nvPr/>
        </p:nvSpPr>
        <p:spPr>
          <a:xfrm>
            <a:off x="5002306" y="4566944"/>
            <a:ext cx="233082" cy="20802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9DF4C0-CED3-49D6-9D04-DC7F681668D2}"/>
              </a:ext>
            </a:extLst>
          </p:cNvPr>
          <p:cNvSpPr/>
          <p:nvPr/>
        </p:nvSpPr>
        <p:spPr>
          <a:xfrm>
            <a:off x="5578721" y="4561785"/>
            <a:ext cx="233082" cy="20802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7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Are Periods?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4" name="Oval 3"/>
          <p:cNvSpPr/>
          <p:nvPr/>
        </p:nvSpPr>
        <p:spPr>
          <a:xfrm>
            <a:off x="300400" y="1538961"/>
            <a:ext cx="2571520" cy="2571520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Periods (menstruation) happen due to the hormones changing in </a:t>
            </a:r>
            <a:br>
              <a:rPr lang="en-GB" sz="1600" dirty="0"/>
            </a:br>
            <a:r>
              <a:rPr lang="en-GB" sz="1600" dirty="0"/>
              <a:t>the body.</a:t>
            </a:r>
          </a:p>
        </p:txBody>
      </p:sp>
      <p:sp>
        <p:nvSpPr>
          <p:cNvPr id="9" name="Oval 8"/>
          <p:cNvSpPr/>
          <p:nvPr/>
        </p:nvSpPr>
        <p:spPr>
          <a:xfrm>
            <a:off x="1485599" y="4059271"/>
            <a:ext cx="2571520" cy="2571520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Even before birth, a female baby has 1-2 million tiny eggs (ovum) in her ovaries. </a:t>
            </a:r>
          </a:p>
        </p:txBody>
      </p:sp>
      <p:sp>
        <p:nvSpPr>
          <p:cNvPr id="10" name="Oval 9"/>
          <p:cNvSpPr/>
          <p:nvPr/>
        </p:nvSpPr>
        <p:spPr>
          <a:xfrm>
            <a:off x="3165300" y="1487751"/>
            <a:ext cx="2571520" cy="2571520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When puberty is reached, an egg is released each month from </a:t>
            </a:r>
            <a:br>
              <a:rPr lang="en-GB" sz="1600" dirty="0"/>
            </a:br>
            <a:r>
              <a:rPr lang="en-GB" sz="1600" dirty="0"/>
              <a:t>the ovaries. </a:t>
            </a:r>
          </a:p>
        </p:txBody>
      </p:sp>
      <p:sp>
        <p:nvSpPr>
          <p:cNvPr id="11" name="Oval 10"/>
          <p:cNvSpPr/>
          <p:nvPr/>
        </p:nvSpPr>
        <p:spPr>
          <a:xfrm>
            <a:off x="4643879" y="3680273"/>
            <a:ext cx="2965461" cy="2965461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lining of the uterus and the egg leave the body; this is called a ‘period’.</a:t>
            </a:r>
          </a:p>
        </p:txBody>
      </p:sp>
      <p:sp>
        <p:nvSpPr>
          <p:cNvPr id="12" name="Oval 11"/>
          <p:cNvSpPr/>
          <p:nvPr/>
        </p:nvSpPr>
        <p:spPr>
          <a:xfrm>
            <a:off x="6238738" y="1195195"/>
            <a:ext cx="2697344" cy="2697344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egg moves from the ovary and along the fallopian tube and down into the uterus (womb).</a:t>
            </a:r>
          </a:p>
        </p:txBody>
      </p:sp>
    </p:spTree>
    <p:extLst>
      <p:ext uri="{BB962C8B-B14F-4D97-AF65-F5344CB8AC3E}">
        <p14:creationId xmlns:p14="http://schemas.microsoft.com/office/powerpoint/2010/main" val="39949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8961"/>
            <a:ext cx="5586746" cy="531903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Do Periods Start?</a:t>
            </a:r>
          </a:p>
        </p:txBody>
      </p:sp>
      <p:sp>
        <p:nvSpPr>
          <p:cNvPr id="2" name="Snip and Round Single Corner Rectangle 1"/>
          <p:cNvSpPr/>
          <p:nvPr/>
        </p:nvSpPr>
        <p:spPr>
          <a:xfrm rot="10800000" flipH="1">
            <a:off x="6832121" y="-1"/>
            <a:ext cx="2311879" cy="549275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92296" y="136136"/>
            <a:ext cx="1660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Menstruation</a:t>
            </a:r>
          </a:p>
        </p:txBody>
      </p:sp>
      <p:sp>
        <p:nvSpPr>
          <p:cNvPr id="9" name="Oval 8"/>
          <p:cNvSpPr/>
          <p:nvPr/>
        </p:nvSpPr>
        <p:spPr>
          <a:xfrm>
            <a:off x="2255119" y="1330821"/>
            <a:ext cx="2449951" cy="2449951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Periods are caused by hormone levels changing within your body.</a:t>
            </a:r>
          </a:p>
        </p:txBody>
      </p:sp>
      <p:sp>
        <p:nvSpPr>
          <p:cNvPr id="10" name="Oval 9"/>
          <p:cNvSpPr/>
          <p:nvPr/>
        </p:nvSpPr>
        <p:spPr>
          <a:xfrm>
            <a:off x="6698394" y="1226320"/>
            <a:ext cx="2082937" cy="2082937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Periods are a normal part of the female reproductive cycle.</a:t>
            </a:r>
          </a:p>
        </p:txBody>
      </p:sp>
      <p:sp>
        <p:nvSpPr>
          <p:cNvPr id="11" name="Oval 10"/>
          <p:cNvSpPr/>
          <p:nvPr/>
        </p:nvSpPr>
        <p:spPr>
          <a:xfrm>
            <a:off x="4402830" y="1802806"/>
            <a:ext cx="2571520" cy="2571520"/>
          </a:xfrm>
          <a:prstGeom prst="ellipse">
            <a:avLst/>
          </a:prstGeom>
          <a:solidFill>
            <a:srgbClr val="007AB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It is nature’s way of preparing the body for having a baby when you are older.</a:t>
            </a:r>
          </a:p>
        </p:txBody>
      </p:sp>
      <p:sp>
        <p:nvSpPr>
          <p:cNvPr id="12" name="Oval 11"/>
          <p:cNvSpPr/>
          <p:nvPr/>
        </p:nvSpPr>
        <p:spPr>
          <a:xfrm>
            <a:off x="3000568" y="4198480"/>
            <a:ext cx="2326446" cy="2326446"/>
          </a:xfrm>
          <a:prstGeom prst="ellipse">
            <a:avLst/>
          </a:prstGeom>
          <a:solidFill>
            <a:srgbClr val="18A0D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They are nothing to feel embarrassed about.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746" y="4837150"/>
            <a:ext cx="2638992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Partner Talk </a:t>
            </a:r>
            <a:r>
              <a:rPr lang="en-GB" dirty="0">
                <a:solidFill>
                  <a:schemeClr val="tx1"/>
                </a:solidFill>
              </a:rPr>
              <a:t>– What questions do you have about periods?</a:t>
            </a:r>
          </a:p>
        </p:txBody>
      </p:sp>
    </p:spTree>
    <p:extLst>
      <p:ext uri="{BB962C8B-B14F-4D97-AF65-F5344CB8AC3E}">
        <p14:creationId xmlns:p14="http://schemas.microsoft.com/office/powerpoint/2010/main" val="28986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480</TotalTime>
  <Words>1089</Words>
  <Application>Microsoft Office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Sassoon Infant Rg</vt:lpstr>
      <vt:lpstr>Times New Roman</vt:lpstr>
      <vt:lpstr>Arial</vt:lpstr>
      <vt:lpstr>Calibri</vt:lpstr>
      <vt:lpstr>Twinkl</vt:lpstr>
      <vt:lpstr>Office Theme</vt:lpstr>
      <vt:lpstr>PowerPoint Presentation</vt:lpstr>
      <vt:lpstr>We are learning about changes out of our control.</vt:lpstr>
      <vt:lpstr>We are learning about changes out of our control.</vt:lpstr>
      <vt:lpstr>Puberty and the male body</vt:lpstr>
      <vt:lpstr>Puberty and the Female Body</vt:lpstr>
      <vt:lpstr>Puberty: What Happens to Girls?</vt:lpstr>
      <vt:lpstr>PowerPoint Presentation</vt:lpstr>
      <vt:lpstr>What Are Periods?</vt:lpstr>
      <vt:lpstr>Why Do Periods Start?</vt:lpstr>
      <vt:lpstr>The Menstrual Cycle</vt:lpstr>
      <vt:lpstr>The Menstrual Cycle Days 1-5</vt:lpstr>
      <vt:lpstr>The Menstrual Cycle Days 6-13</vt:lpstr>
      <vt:lpstr>The Menstrual Cycle Day 14</vt:lpstr>
      <vt:lpstr>The Menstrual Cycle Days 15-28 </vt:lpstr>
      <vt:lpstr>When Will My First Period Start?</vt:lpstr>
      <vt:lpstr>What Symptoms Will You Have?</vt:lpstr>
      <vt:lpstr>PMS - Things You Can Try!</vt:lpstr>
      <vt:lpstr>During Your Period: What Happens?</vt:lpstr>
      <vt:lpstr>During Your Period: Feminine Protection</vt:lpstr>
      <vt:lpstr>Sanitary Towels</vt:lpstr>
      <vt:lpstr>How Should You Dispose Of Your Feminine Protection Products Appropriately?</vt:lpstr>
      <vt:lpstr>How Will I Know When My Period Will Start?</vt:lpstr>
      <vt:lpstr>Remember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Jenny Banham</cp:lastModifiedBy>
  <cp:revision>50</cp:revision>
  <cp:lastPrinted>2024-07-08T10:38:52Z</cp:lastPrinted>
  <dcterms:created xsi:type="dcterms:W3CDTF">2019-10-17T10:19:53Z</dcterms:created>
  <dcterms:modified xsi:type="dcterms:W3CDTF">2024-07-08T10:49:57Z</dcterms:modified>
</cp:coreProperties>
</file>